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8" r:id="rId2"/>
    <p:sldId id="314" r:id="rId3"/>
    <p:sldId id="317" r:id="rId4"/>
    <p:sldId id="270" r:id="rId5"/>
    <p:sldId id="286" r:id="rId6"/>
    <p:sldId id="273" r:id="rId7"/>
    <p:sldId id="271" r:id="rId8"/>
    <p:sldId id="276" r:id="rId9"/>
    <p:sldId id="277" r:id="rId10"/>
    <p:sldId id="278" r:id="rId11"/>
    <p:sldId id="288" r:id="rId12"/>
    <p:sldId id="274" r:id="rId13"/>
    <p:sldId id="316" r:id="rId14"/>
    <p:sldId id="280" r:id="rId15"/>
    <p:sldId id="281" r:id="rId16"/>
    <p:sldId id="282" r:id="rId17"/>
    <p:sldId id="284" r:id="rId18"/>
    <p:sldId id="283" r:id="rId19"/>
    <p:sldId id="295" r:id="rId20"/>
    <p:sldId id="285" r:id="rId21"/>
    <p:sldId id="289" r:id="rId22"/>
    <p:sldId id="290" r:id="rId23"/>
    <p:sldId id="291" r:id="rId24"/>
    <p:sldId id="292" r:id="rId25"/>
    <p:sldId id="296" r:id="rId26"/>
    <p:sldId id="298" r:id="rId27"/>
    <p:sldId id="293" r:id="rId28"/>
    <p:sldId id="299" r:id="rId29"/>
    <p:sldId id="301" r:id="rId30"/>
    <p:sldId id="302" r:id="rId31"/>
    <p:sldId id="305" r:id="rId32"/>
    <p:sldId id="304" r:id="rId33"/>
    <p:sldId id="303" r:id="rId34"/>
    <p:sldId id="300" r:id="rId35"/>
    <p:sldId id="307" r:id="rId36"/>
    <p:sldId id="308" r:id="rId37"/>
    <p:sldId id="309" r:id="rId38"/>
    <p:sldId id="310" r:id="rId39"/>
    <p:sldId id="311" r:id="rId40"/>
    <p:sldId id="313" r:id="rId41"/>
    <p:sldId id="315" r:id="rId42"/>
    <p:sldId id="287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6709E6F-4485-40BE-BF35-12DD61E30EB2}">
          <p14:sldIdLst>
            <p14:sldId id="318"/>
            <p14:sldId id="314"/>
            <p14:sldId id="317"/>
            <p14:sldId id="270"/>
          </p14:sldIdLst>
        </p14:section>
        <p14:section name="HTML5" id="{7F1D7E28-56C9-48A4-B8A7-E8B0794FBF1A}">
          <p14:sldIdLst>
            <p14:sldId id="286"/>
            <p14:sldId id="273"/>
            <p14:sldId id="271"/>
            <p14:sldId id="276"/>
            <p14:sldId id="277"/>
            <p14:sldId id="278"/>
            <p14:sldId id="288"/>
            <p14:sldId id="274"/>
            <p14:sldId id="316"/>
          </p14:sldIdLst>
        </p14:section>
        <p14:section name="CSS3" id="{67DC5295-02AE-48D0-B6BE-F003B07F5BC1}">
          <p14:sldIdLst>
            <p14:sldId id="280"/>
            <p14:sldId id="281"/>
            <p14:sldId id="282"/>
            <p14:sldId id="284"/>
            <p14:sldId id="283"/>
            <p14:sldId id="295"/>
            <p14:sldId id="285"/>
          </p14:sldIdLst>
        </p14:section>
        <p14:section name="JavaScript" id="{1D72975E-828C-463E-9C8D-7F6B2659ED18}">
          <p14:sldIdLst>
            <p14:sldId id="289"/>
            <p14:sldId id="290"/>
            <p14:sldId id="291"/>
            <p14:sldId id="292"/>
            <p14:sldId id="296"/>
            <p14:sldId id="298"/>
            <p14:sldId id="293"/>
          </p14:sldIdLst>
        </p14:section>
        <p14:section name="Python" id="{EC0689EE-9F99-4BD5-8112-D538CC3FD769}">
          <p14:sldIdLst>
            <p14:sldId id="299"/>
            <p14:sldId id="301"/>
            <p14:sldId id="302"/>
            <p14:sldId id="305"/>
            <p14:sldId id="304"/>
            <p14:sldId id="303"/>
          </p14:sldIdLst>
        </p14:section>
        <p14:section name="PHP" id="{D88CD203-DD92-4EC0-B2CF-279A9A8177E1}">
          <p14:sldIdLst>
            <p14:sldId id="300"/>
            <p14:sldId id="307"/>
            <p14:sldId id="308"/>
            <p14:sldId id="309"/>
            <p14:sldId id="310"/>
            <p14:sldId id="311"/>
            <p14:sldId id="313"/>
          </p14:sldIdLst>
        </p14:section>
        <p14:section name="Fazit" id="{ABDC61AD-1BE2-4219-B969-8AC4296DF897}">
          <p14:sldIdLst>
            <p14:sldId id="315"/>
          </p14:sldIdLst>
        </p14:section>
        <p14:section name="Quellen" id="{DBA54905-DDCF-488D-AF57-C6DA5A247FCA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A25"/>
    <a:srgbClr val="21DCA7"/>
    <a:srgbClr val="E99D2B"/>
    <a:srgbClr val="FF72A7"/>
    <a:srgbClr val="777BB3"/>
    <a:srgbClr val="3B77A7"/>
    <a:srgbClr val="FFFFFF"/>
    <a:srgbClr val="F7DF1E"/>
    <a:srgbClr val="264DE4"/>
    <a:srgbClr val="E4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74684-3538-43AB-8162-B81DE2AB8181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5ABD9-B32A-4489-BB7F-69C3849690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CMS TYPO3, Webshops, Schnittstellen und Individualsoftware</a:t>
            </a:r>
            <a:endParaRPr lang="de-DE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mittelständische bist große Unternehmen </a:t>
            </a:r>
            <a:endParaRPr lang="de-DE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- 18 J. Erfahrung, 90 Kunden, 20 Mitarbeitern</a:t>
            </a:r>
            <a:endParaRPr lang="de-DE" b="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ABD9-B32A-4489-BB7F-69C3849690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99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CMS TYPO3, Webshops, Schnittstellen und Individualsoftware</a:t>
            </a:r>
            <a:endParaRPr lang="de-DE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mittelständische bist große Unternehmen </a:t>
            </a:r>
            <a:endParaRPr lang="de-DE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- 18 J. Erfahrung, 90 Kunden, 20 Mitarbeitern</a:t>
            </a:r>
            <a:endParaRPr lang="de-DE" b="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ABD9-B32A-4489-BB7F-69C3849690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7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Monty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Python’s</a:t>
            </a:r>
            <a:r>
              <a:rPr lang="de-DE" b="0" i="0">
                <a:solidFill>
                  <a:srgbClr val="000000"/>
                </a:solidFill>
                <a:effectLst/>
                <a:latin typeface="Linux Libertine"/>
              </a:rPr>
              <a:t> Flying Circus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ABD9-B32A-4489-BB7F-69C38496903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92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4D11D-B8C4-BC91-2001-1EF126CD7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3716CD-FE1E-AE26-64B8-10B6E1A3D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F84918-05E3-57D5-1383-34702F61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25A85-8BE8-EF47-9FD0-CAC4FF2D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394609-EB9C-7CA8-D886-9A949E2C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47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970C-02C1-DFEE-7610-07D15A72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7F4D7D-B9B3-5C03-847C-174184C0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6F72F-1F6C-B80D-2A72-99DCAB59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35828A-F917-A70D-C22F-32F43D8E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4A61A4-91D1-EE77-6BCF-6FCF61E5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98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9816A35-DE87-D1C2-70BF-8538C07FE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5C5948-C6C4-5FA8-F579-0E3FC2A6B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18045-FA2D-DFAF-6274-83DA78D5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E3A279-1F42-8317-2668-1A60FFBD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72B8FB-B401-A1A1-B859-09816DD5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9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A2F48-D349-75E8-B469-EBD9B2FD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43FD2-E9C3-2125-CF4D-59EF5770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9C50A-A916-5A1D-1A7F-0C813A62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88B799-DDB1-182A-E9CA-6CE122D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4E6DE-2F01-8D4C-1FE6-98E68C15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83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A4F1D-C0AC-11CF-3DB3-CC9BCBF4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70D531-8498-33EB-946B-FDC0D7105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724A8-20A2-6CDC-E964-B4FD6FEB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7036C-DF3A-CB94-8AE9-69E72165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545484-25CB-EA23-8987-33368D63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60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D9FBF-7850-BE1C-7521-DF2C8335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4C781-DB43-8A32-27B5-D5E6A53B8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12A92D-D8C7-7196-E99E-3C204197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69C2E9-DBCC-E328-DB66-75A8DE61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F7B7E9-8A36-A667-43C5-04BAD452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6165E1-E526-BA35-B1FD-47D2971D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3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195B5-1A04-9605-8F5F-CFF407F1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E68A0-5523-B397-A415-D4C8414E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565043-8506-CFE3-229D-489FB03D0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A7D6BE-683A-DE86-BE88-54000D4C6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554A02-9AC1-44B8-05E3-E4E8764B1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F4D7ED-2EC0-E85F-37C0-29203B42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F81BF1-6E37-6605-D066-FED56F89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0BCC5E-545D-E0E3-B468-D2CA08D7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BBC0B-CB84-71F8-C1B4-36EF39DD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740A8-F0B4-4F5E-B61B-F03E974E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561154-F0EE-9EE8-8028-71A83111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19AB2-2CA6-E793-6C87-4AAD26E4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57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A328A4-FB65-BAFD-F4A9-B681BF64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9CB965-0951-CC24-0B64-D9E0B734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19649C-07E8-BEAB-AC6B-ACAB77C5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94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BD5AE-6701-1AB8-E56F-D59B3FE2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1AED7-8C58-2E78-40E7-EC4123C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88FC3-3B1F-29BF-E220-D5234DFF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0FEDF9-1137-A232-8C96-6A89EB4F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6BEE98-D3E4-BABF-7905-569FD030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865630-8B44-7374-9C7E-6FC5F63D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40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102C1-6475-9D83-3683-3315A430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4D5C62-D49C-2C19-BF26-F82B63059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7A7459-9487-EE1D-FA6F-4C57532CE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357893-52BA-F2B3-CC1A-B38AD553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948D91-A49D-FD71-1FDB-ADE59E28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3044B4-33F7-0CD6-216D-DB94F26B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016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88E254D-5F39-1199-3E30-16FA2593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02AC61-38E8-C0D3-0F47-7E46E1C4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01BA27-8F01-C385-4C43-68A1359C0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3EF4B-37AD-480D-9641-6849587634F8}" type="datetimeFigureOut">
              <a:rPr lang="de-DE" smtClean="0"/>
              <a:t>16.02.2024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C16F3C-4041-FB39-E8FB-16168D649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BE9943-B532-28A0-4B32-D2FD4CB6D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0F8987-7892-4D83-9B1A-2B07564AA0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23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oodootikigod" TargetMode="External"/><Relationship Id="rId13" Type="http://schemas.openxmlformats.org/officeDocument/2006/relationships/hyperlink" Target="https://creativecommons.org/licenses/by-sa/4.0/" TargetMode="External"/><Relationship Id="rId18" Type="http://schemas.openxmlformats.org/officeDocument/2006/relationships/hyperlink" Target="https://de.wikipedia.org/wiki/Datei:Safari_browser_logo.svg" TargetMode="External"/><Relationship Id="rId26" Type="http://schemas.openxmlformats.org/officeDocument/2006/relationships/hyperlink" Target="https://www.flickr.com/photos/itupictures/16662336315" TargetMode="External"/><Relationship Id="rId39" Type="http://schemas.openxmlformats.org/officeDocument/2006/relationships/hyperlink" Target="https://icons8.com/icon/set/mobile/ios-filled--c-111a25" TargetMode="External"/><Relationship Id="rId3" Type="http://schemas.openxmlformats.org/officeDocument/2006/relationships/hyperlink" Target="https://www.w3.org/html/logo/index.html" TargetMode="External"/><Relationship Id="rId21" Type="http://schemas.openxmlformats.org/officeDocument/2006/relationships/hyperlink" Target="https://www.microsoft.com/de-de" TargetMode="External"/><Relationship Id="rId34" Type="http://schemas.openxmlformats.org/officeDocument/2006/relationships/hyperlink" Target="https://icons8.de/" TargetMode="External"/><Relationship Id="rId42" Type="http://schemas.openxmlformats.org/officeDocument/2006/relationships/hyperlink" Target="https://icons8.com/icon/set/data/ios-filled--static--c-111a25" TargetMode="External"/><Relationship Id="rId7" Type="http://schemas.openxmlformats.org/officeDocument/2006/relationships/hyperlink" Target="https://commons.wikimedia.org/wiki/File:Unofficial_JavaScript_logo_2.svg" TargetMode="External"/><Relationship Id="rId12" Type="http://schemas.openxmlformats.org/officeDocument/2006/relationships/hyperlink" Target="https://en.m.wikipedia.org/wiki/File:PHP-logo.svg" TargetMode="External"/><Relationship Id="rId17" Type="http://schemas.openxmlformats.org/officeDocument/2006/relationships/hyperlink" Target="https://www.mozilla.org/de/" TargetMode="External"/><Relationship Id="rId25" Type="http://schemas.openxmlformats.org/officeDocument/2006/relationships/hyperlink" Target="https://www.medienpalast.net/agentur/" TargetMode="External"/><Relationship Id="rId33" Type="http://schemas.openxmlformats.org/officeDocument/2006/relationships/hyperlink" Target="https://icons8.de/illustrations/illustration/lime-halloween-skeleton-welcome" TargetMode="External"/><Relationship Id="rId38" Type="http://schemas.openxmlformats.org/officeDocument/2006/relationships/hyperlink" Target="https://icons8.com/icon/set/server/ios-filled--c-111a25" TargetMode="External"/><Relationship Id="rId2" Type="http://schemas.openxmlformats.org/officeDocument/2006/relationships/hyperlink" Target="https://commons.wikimedia.org/wiki/File:HTML5_logo_resized.svg" TargetMode="External"/><Relationship Id="rId16" Type="http://schemas.openxmlformats.org/officeDocument/2006/relationships/hyperlink" Target="https://upload.wikimedia.org/wikipedia/commons/a/a0/Firefox_logo%2C_2019.svg" TargetMode="External"/><Relationship Id="rId20" Type="http://schemas.openxmlformats.org/officeDocument/2006/relationships/hyperlink" Target="https://de.wikipedia.org/wiki/Datei:Microsoft_Edge_logo_%282019%29.svg" TargetMode="External"/><Relationship Id="rId29" Type="http://schemas.openxmlformats.org/officeDocument/2006/relationships/hyperlink" Target="https://www.flickr.com/people/34391816@N06" TargetMode="External"/><Relationship Id="rId41" Type="http://schemas.openxmlformats.org/officeDocument/2006/relationships/hyperlink" Target="https://icons8.com/icons/set/Web--static--c-111a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CSS3_logo_and_wordmark.svg" TargetMode="External"/><Relationship Id="rId11" Type="http://schemas.openxmlformats.org/officeDocument/2006/relationships/hyperlink" Target="https://www.python.org/psf/trademarks/" TargetMode="External"/><Relationship Id="rId24" Type="http://schemas.openxmlformats.org/officeDocument/2006/relationships/hyperlink" Target="https://www.medienpalast.net/" TargetMode="External"/><Relationship Id="rId32" Type="http://schemas.openxmlformats.org/officeDocument/2006/relationships/hyperlink" Target="https://www.webdesignmuseum.org/gallery/geocities-1995" TargetMode="External"/><Relationship Id="rId37" Type="http://schemas.openxmlformats.org/officeDocument/2006/relationships/hyperlink" Target="https://icons8.de/illustrations/illustration/lime-doctor" TargetMode="External"/><Relationship Id="rId40" Type="http://schemas.openxmlformats.org/officeDocument/2006/relationships/hyperlink" Target="https://icons8.com/icon/set/desktop/ios-filled--c-111a25" TargetMode="External"/><Relationship Id="rId45" Type="http://schemas.openxmlformats.org/officeDocument/2006/relationships/hyperlink" Target="https://www.webdesignmuseum.org/" TargetMode="External"/><Relationship Id="rId5" Type="http://schemas.openxmlformats.org/officeDocument/2006/relationships/hyperlink" Target="https://creativecommons.org/licenses/by/3.0/deed.en" TargetMode="External"/><Relationship Id="rId15" Type="http://schemas.openxmlformats.org/officeDocument/2006/relationships/hyperlink" Target="https://www.google.com/" TargetMode="External"/><Relationship Id="rId23" Type="http://schemas.openxmlformats.org/officeDocument/2006/relationships/hyperlink" Target="https://www.medienpalast.net/referenzen/" TargetMode="External"/><Relationship Id="rId28" Type="http://schemas.openxmlformats.org/officeDocument/2006/relationships/hyperlink" Target="https://creativecommons.org/licenses/by/2.0/" TargetMode="External"/><Relationship Id="rId36" Type="http://schemas.openxmlformats.org/officeDocument/2006/relationships/hyperlink" Target="https://icons8.de/illustrations/illustration/lime-diver" TargetMode="External"/><Relationship Id="rId10" Type="http://schemas.openxmlformats.org/officeDocument/2006/relationships/hyperlink" Target="https://www.python.org/" TargetMode="External"/><Relationship Id="rId19" Type="http://schemas.openxmlformats.org/officeDocument/2006/relationships/hyperlink" Target="https://www.apple.com/" TargetMode="External"/><Relationship Id="rId31" Type="http://schemas.openxmlformats.org/officeDocument/2006/relationships/hyperlink" Target="https://www.flickr.com/people/9596483@N04" TargetMode="External"/><Relationship Id="rId44" Type="http://schemas.openxmlformats.org/officeDocument/2006/relationships/hyperlink" Target="https://icons8.com/icon/set/settings/ios-filled--static--white" TargetMode="External"/><Relationship Id="rId4" Type="http://schemas.openxmlformats.org/officeDocument/2006/relationships/hyperlink" Target="https://commons.wikimedia.org/wiki/Main_Page" TargetMode="External"/><Relationship Id="rId9" Type="http://schemas.openxmlformats.org/officeDocument/2006/relationships/hyperlink" Target="https://en.wikipedia.org/wiki/File:Python-logo-notext.svg#/media/File:Python_logo_and_wordmark.svg" TargetMode="External"/><Relationship Id="rId14" Type="http://schemas.openxmlformats.org/officeDocument/2006/relationships/hyperlink" Target="https://en.m.wikipedia.org/wiki/File:Google_Chrome_icon_%28February_2022%29.svg#/media/File%3AGoogle_Chrome_icon_(February_2022).svg" TargetMode="External"/><Relationship Id="rId22" Type="http://schemas.openxmlformats.org/officeDocument/2006/relationships/hyperlink" Target="https://commons.wikimedia.org/wiki/Category:Expat/MIT_License" TargetMode="External"/><Relationship Id="rId27" Type="http://schemas.openxmlformats.org/officeDocument/2006/relationships/hyperlink" Target="https://www.flickr.com/" TargetMode="External"/><Relationship Id="rId30" Type="http://schemas.openxmlformats.org/officeDocument/2006/relationships/hyperlink" Target="https://creativecommons.org/licenses/by-sa/2.0/deed.en" TargetMode="External"/><Relationship Id="rId35" Type="http://schemas.openxmlformats.org/officeDocument/2006/relationships/hyperlink" Target="https://icons8.de/license" TargetMode="External"/><Relationship Id="rId43" Type="http://schemas.openxmlformats.org/officeDocument/2006/relationships/hyperlink" Target="https://icons8.com/icon/set/ai/ios-filled--static--c-111a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17814-D0B4-C97F-7D37-A01886FCD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13351D7-FEB0-4EC8-AECD-F5504C8BCFD3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49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32543-C3C2-8207-1B12-1A4B11E0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6CE1120-979F-C766-8000-D3266D1D0AC1}"/>
              </a:ext>
            </a:extLst>
          </p:cNvPr>
          <p:cNvSpPr/>
          <p:nvPr/>
        </p:nvSpPr>
        <p:spPr>
          <a:xfrm>
            <a:off x="-275987" y="3625249"/>
            <a:ext cx="12541012" cy="45719"/>
          </a:xfrm>
          <a:prstGeom prst="rect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DE6A90E-B722-6895-2760-CD4EF3B94D82}"/>
              </a:ext>
            </a:extLst>
          </p:cNvPr>
          <p:cNvSpPr/>
          <p:nvPr/>
        </p:nvSpPr>
        <p:spPr>
          <a:xfrm>
            <a:off x="1108361" y="3458884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D738C25-214F-9A7E-B9CC-A4E4C7C8732C}"/>
              </a:ext>
            </a:extLst>
          </p:cNvPr>
          <p:cNvSpPr/>
          <p:nvPr/>
        </p:nvSpPr>
        <p:spPr>
          <a:xfrm>
            <a:off x="2973257" y="3490968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35259C3-4FD7-FF9E-E4D8-021BA5777589}"/>
              </a:ext>
            </a:extLst>
          </p:cNvPr>
          <p:cNvSpPr/>
          <p:nvPr/>
        </p:nvSpPr>
        <p:spPr>
          <a:xfrm>
            <a:off x="4771070" y="3466905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1AD9B87-E63B-94D1-3A88-D1853348C78C}"/>
              </a:ext>
            </a:extLst>
          </p:cNvPr>
          <p:cNvSpPr/>
          <p:nvPr/>
        </p:nvSpPr>
        <p:spPr>
          <a:xfrm>
            <a:off x="6792375" y="3458884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3EC2FDD-992A-1431-B1DC-CE4BA6EBD292}"/>
              </a:ext>
            </a:extLst>
          </p:cNvPr>
          <p:cNvSpPr/>
          <p:nvPr/>
        </p:nvSpPr>
        <p:spPr>
          <a:xfrm>
            <a:off x="8623740" y="3458884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FA3A18F-7345-D0ED-ECDA-E316A65D1350}"/>
              </a:ext>
            </a:extLst>
          </p:cNvPr>
          <p:cNvSpPr/>
          <p:nvPr/>
        </p:nvSpPr>
        <p:spPr>
          <a:xfrm>
            <a:off x="10559378" y="3458884"/>
            <a:ext cx="360948" cy="360000"/>
          </a:xfrm>
          <a:prstGeom prst="ellipse">
            <a:avLst/>
          </a:prstGeom>
          <a:solidFill>
            <a:srgbClr val="21D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A7EA04-851A-48C2-576A-B76C81A134A1}"/>
              </a:ext>
            </a:extLst>
          </p:cNvPr>
          <p:cNvSpPr txBox="1"/>
          <p:nvPr/>
        </p:nvSpPr>
        <p:spPr>
          <a:xfrm>
            <a:off x="545790" y="2505245"/>
            <a:ext cx="148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84D66E-33F0-0F1B-9B1D-F8C59C987A25}"/>
              </a:ext>
            </a:extLst>
          </p:cNvPr>
          <p:cNvSpPr txBox="1"/>
          <p:nvPr/>
        </p:nvSpPr>
        <p:spPr>
          <a:xfrm>
            <a:off x="2475942" y="2509258"/>
            <a:ext cx="148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 2.0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F23769-01E0-69C6-76D9-C2B585066100}"/>
              </a:ext>
            </a:extLst>
          </p:cNvPr>
          <p:cNvSpPr txBox="1"/>
          <p:nvPr/>
        </p:nvSpPr>
        <p:spPr>
          <a:xfrm>
            <a:off x="4190643" y="2505246"/>
            <a:ext cx="175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 Level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5115F67-0A52-2323-2F86-4B86014C13A4}"/>
              </a:ext>
            </a:extLst>
          </p:cNvPr>
          <p:cNvSpPr txBox="1"/>
          <p:nvPr/>
        </p:nvSpPr>
        <p:spPr>
          <a:xfrm>
            <a:off x="6096000" y="2505247"/>
            <a:ext cx="175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 4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0CA66B-6B25-AE40-0193-FBCF3BE42C2D}"/>
              </a:ext>
            </a:extLst>
          </p:cNvPr>
          <p:cNvSpPr txBox="1"/>
          <p:nvPr/>
        </p:nvSpPr>
        <p:spPr>
          <a:xfrm>
            <a:off x="7927365" y="2505246"/>
            <a:ext cx="175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XHTML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5C7EF5-B63E-71B2-0948-76D1A03FE67E}"/>
              </a:ext>
            </a:extLst>
          </p:cNvPr>
          <p:cNvSpPr txBox="1"/>
          <p:nvPr/>
        </p:nvSpPr>
        <p:spPr>
          <a:xfrm>
            <a:off x="545790" y="4211913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1991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8F9A2C-90D0-F988-458D-12FF608DE700}"/>
              </a:ext>
            </a:extLst>
          </p:cNvPr>
          <p:cNvSpPr txBox="1"/>
          <p:nvPr/>
        </p:nvSpPr>
        <p:spPr>
          <a:xfrm>
            <a:off x="2410686" y="4214126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1994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EE11FF1-6E9B-0098-EDA5-3B52856A9BA4}"/>
              </a:ext>
            </a:extLst>
          </p:cNvPr>
          <p:cNvSpPr txBox="1"/>
          <p:nvPr/>
        </p:nvSpPr>
        <p:spPr>
          <a:xfrm>
            <a:off x="4208499" y="4211913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1996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BB1679-711D-2472-CC3F-255DB5D17A41}"/>
              </a:ext>
            </a:extLst>
          </p:cNvPr>
          <p:cNvSpPr txBox="1"/>
          <p:nvPr/>
        </p:nvSpPr>
        <p:spPr>
          <a:xfrm>
            <a:off x="6229803" y="4211913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1997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54C5D71-4076-9143-4568-903626F8294F}"/>
              </a:ext>
            </a:extLst>
          </p:cNvPr>
          <p:cNvSpPr txBox="1"/>
          <p:nvPr/>
        </p:nvSpPr>
        <p:spPr>
          <a:xfrm>
            <a:off x="8061168" y="4211913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2000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A8B2173-FAD5-B320-E2D8-D2AA6E19D73A}"/>
              </a:ext>
            </a:extLst>
          </p:cNvPr>
          <p:cNvSpPr txBox="1"/>
          <p:nvPr/>
        </p:nvSpPr>
        <p:spPr>
          <a:xfrm>
            <a:off x="9996807" y="4211913"/>
            <a:ext cx="148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2008</a:t>
            </a:r>
            <a:endParaRPr lang="de-DE" sz="2000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ACD92CC-11CA-663B-0AF6-D0636A436C00}"/>
              </a:ext>
            </a:extLst>
          </p:cNvPr>
          <p:cNvGrpSpPr/>
          <p:nvPr/>
        </p:nvGrpSpPr>
        <p:grpSpPr>
          <a:xfrm>
            <a:off x="10108364" y="1819380"/>
            <a:ext cx="1282830" cy="1246475"/>
            <a:chOff x="962009" y="1632856"/>
            <a:chExt cx="2444400" cy="2444729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FB2B4908-B864-8CB9-212A-5EB689ACBC61}"/>
                </a:ext>
              </a:extLst>
            </p:cNvPr>
            <p:cNvSpPr/>
            <p:nvPr/>
          </p:nvSpPr>
          <p:spPr>
            <a:xfrm>
              <a:off x="962009" y="1632856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B6A5A2B-BCD5-CA7D-8960-E83876110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126" y="2002419"/>
              <a:ext cx="1158405" cy="163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0DC1D3C1-54DB-5872-FA46-F830ECDD2B0F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57BD58F-05A8-E4C6-75A9-D24004B4055D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21EF043-DAD0-2DA8-C117-A17B8064213D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8A36B57-CC68-B7E3-987D-3C7F3C5C64EE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2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CAB00-3F21-0D06-1AC6-D0EA900A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Säugetier, Text, Haustier enthält.&#10;&#10;Automatisch generierte Beschreibung">
            <a:extLst>
              <a:ext uri="{FF2B5EF4-FFF2-40B4-BE49-F238E27FC236}">
                <a16:creationId xmlns:a16="http://schemas.microsoft.com/office/drawing/2014/main" id="{4876216B-D4E4-A96F-49D8-3F535320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34" y="653837"/>
            <a:ext cx="3067478" cy="5382376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C18D7FF-3BE2-3CC7-7E1A-415B3FE6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5" y="2066742"/>
            <a:ext cx="5925377" cy="291505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9F0B32-D151-816E-F0ED-7E42BE208487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56931B4-B40D-EF6E-1D14-C9372F7AD382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AD92A90-47BE-E304-BAD1-30A58DC638C7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94993C5-F4B3-A88B-FBE5-F269E1CDD02E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04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2CFF0-6C32-96CF-3F1A-3D4203FAA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3E7836B-C149-51E8-E44F-772FC8DF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08" y="740417"/>
            <a:ext cx="3105583" cy="5106113"/>
          </a:xfrm>
          <a:prstGeom prst="rect">
            <a:avLst/>
          </a:prstGeom>
        </p:spPr>
      </p:pic>
      <p:pic>
        <p:nvPicPr>
          <p:cNvPr id="6" name="Grafik 5" descr="Ein Bild, das Text, Gras, Hunderasse, Haustier enthält.&#10;&#10;Automatisch generierte Beschreibung">
            <a:extLst>
              <a:ext uri="{FF2B5EF4-FFF2-40B4-BE49-F238E27FC236}">
                <a16:creationId xmlns:a16="http://schemas.microsoft.com/office/drawing/2014/main" id="{7B96B95F-B5FE-B4C2-5BC8-B14F35616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01" y="529075"/>
            <a:ext cx="3308773" cy="55287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686D94E-A0DE-F96D-8240-EAAFC545479F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8FF5634-D7C2-2773-BC0B-F7E9BD8D8EC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D470E9A-10AF-B65E-6F72-164881F7BEDE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544272F-3574-5FBB-2C7F-D4AA93B22AE2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45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819FC-E3FB-FD68-BDB7-0C91CB11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Gras, Hunderasse, Haustier enthält.&#10;&#10;Automatisch generierte Beschreibung">
            <a:extLst>
              <a:ext uri="{FF2B5EF4-FFF2-40B4-BE49-F238E27FC236}">
                <a16:creationId xmlns:a16="http://schemas.microsoft.com/office/drawing/2014/main" id="{9A9BE79E-E9BC-6F7D-F332-6F955F1F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46" y="1131100"/>
            <a:ext cx="3055812" cy="510611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E2A88DB-6E51-C330-821A-646ED69166B3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AFD5248-9E17-CE68-C952-53494ED25DCC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2073DD8-8796-1AC0-D2E3-6164419F6573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557DD47-08F0-BEA1-1DCA-379CB4AF6B1D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  <p:pic>
        <p:nvPicPr>
          <p:cNvPr id="7" name="Grafik 6" descr="Ein Bild, das Gras, Säugetier, Text, Haustier enthält.&#10;&#10;Automatisch generierte Beschreibung">
            <a:extLst>
              <a:ext uri="{FF2B5EF4-FFF2-40B4-BE49-F238E27FC236}">
                <a16:creationId xmlns:a16="http://schemas.microsoft.com/office/drawing/2014/main" id="{6F0CDBDA-7AB0-6486-8C80-E602BD634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39" y="1131100"/>
            <a:ext cx="2832965" cy="497088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6CF145-7C98-9BC8-8B03-767B80EFC070}"/>
              </a:ext>
            </a:extLst>
          </p:cNvPr>
          <p:cNvSpPr txBox="1"/>
          <p:nvPr/>
        </p:nvSpPr>
        <p:spPr>
          <a:xfrm>
            <a:off x="2574439" y="481549"/>
            <a:ext cx="28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07D1E9-E94B-D198-5D6E-6E17595EF5A4}"/>
              </a:ext>
            </a:extLst>
          </p:cNvPr>
          <p:cNvSpPr txBox="1"/>
          <p:nvPr/>
        </p:nvSpPr>
        <p:spPr>
          <a:xfrm>
            <a:off x="7113046" y="481549"/>
            <a:ext cx="305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57728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C06E3-CDD4-0A6B-A37A-7BDF3F89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A5BFBCF-B06E-295A-F6A9-52DEE26AEA6B}"/>
              </a:ext>
            </a:extLst>
          </p:cNvPr>
          <p:cNvSpPr txBox="1"/>
          <p:nvPr/>
        </p:nvSpPr>
        <p:spPr>
          <a:xfrm>
            <a:off x="122440" y="4357342"/>
            <a:ext cx="1194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Cascading Style Sheets</a:t>
            </a:r>
            <a:endParaRPr lang="de-DE" sz="44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5CCB5D-F186-8A93-A5BF-40C0D91FCC52}"/>
              </a:ext>
            </a:extLst>
          </p:cNvPr>
          <p:cNvSpPr txBox="1"/>
          <p:nvPr/>
        </p:nvSpPr>
        <p:spPr>
          <a:xfrm>
            <a:off x="2863907" y="5372773"/>
            <a:ext cx="646418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Stylesheet-Sprache | Veröffentlicht 1994 | Entwickelt von W3C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62BD10-00AE-8861-8766-2392A0FD64A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D1F728A-9990-10DE-B7E4-4F33A497E1E4}"/>
              </a:ext>
            </a:extLst>
          </p:cNvPr>
          <p:cNvGrpSpPr/>
          <p:nvPr/>
        </p:nvGrpSpPr>
        <p:grpSpPr>
          <a:xfrm>
            <a:off x="4747674" y="971571"/>
            <a:ext cx="2444400" cy="2444729"/>
            <a:chOff x="8284958" y="3213524"/>
            <a:chExt cx="2444400" cy="2444729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64F15BA-F76B-37A2-4652-CAA9D7734F3C}"/>
                </a:ext>
              </a:extLst>
            </p:cNvPr>
            <p:cNvSpPr/>
            <p:nvPr/>
          </p:nvSpPr>
          <p:spPr>
            <a:xfrm>
              <a:off x="8284958" y="3213524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006EE539-F420-7615-FC28-72053D12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4519" y="3638939"/>
              <a:ext cx="1165277" cy="164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D71BFB0-F12C-60AE-648C-5467EBC2F174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A1623B3-D84B-A290-C0DC-519C1971052D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6197D3-717C-635A-BEB1-D7555C9AEB79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02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F2BD9-83E9-4E8B-D190-6B5600F6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7AC3179-88F1-4839-69AE-44ABF1D53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2" y="1862067"/>
            <a:ext cx="5048955" cy="1000265"/>
          </a:xfrm>
          <a:prstGeom prst="rect">
            <a:avLst/>
          </a:prstGeom>
        </p:spPr>
      </p:pic>
      <p:pic>
        <p:nvPicPr>
          <p:cNvPr id="6" name="Grafik 5" descr="Ein Bild, das Schrift, Grafiken, Handschrift, Typografie enthält.&#10;&#10;Automatisch generierte Beschreibung">
            <a:extLst>
              <a:ext uri="{FF2B5EF4-FFF2-40B4-BE49-F238E27FC236}">
                <a16:creationId xmlns:a16="http://schemas.microsoft.com/office/drawing/2014/main" id="{025CDC0C-5F2F-F4CA-7CE8-8D215B48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1" y="3617845"/>
            <a:ext cx="3486637" cy="94310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9206133-485A-5336-502C-03611C93AF05}"/>
              </a:ext>
            </a:extLst>
          </p:cNvPr>
          <p:cNvSpPr txBox="1"/>
          <p:nvPr/>
        </p:nvSpPr>
        <p:spPr>
          <a:xfrm>
            <a:off x="1368375" y="2100589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2B5E532-9C52-657F-CA19-208C4DDE8F85}"/>
              </a:ext>
            </a:extLst>
          </p:cNvPr>
          <p:cNvSpPr txBox="1"/>
          <p:nvPr/>
        </p:nvSpPr>
        <p:spPr>
          <a:xfrm>
            <a:off x="1368374" y="3827789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8A37F7-4E1B-3265-8EDD-14C67286DC12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ECB974-6800-D1E1-90D0-D5CDDE5BD8A9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F3114A2-41A9-666D-4CBE-FBF56A4241FA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3646E49-9D0A-C4D5-EF3E-1F0329DD291B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15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A81D7-A785-B9F1-96C5-B7D4A791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67AE0409-C867-E23A-7005-5174E9766885}"/>
              </a:ext>
            </a:extLst>
          </p:cNvPr>
          <p:cNvSpPr txBox="1"/>
          <p:nvPr/>
        </p:nvSpPr>
        <p:spPr>
          <a:xfrm>
            <a:off x="1355674" y="863414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A8EB30C-2B7D-F97C-5521-5A61027A8987}"/>
              </a:ext>
            </a:extLst>
          </p:cNvPr>
          <p:cNvSpPr txBox="1"/>
          <p:nvPr/>
        </p:nvSpPr>
        <p:spPr>
          <a:xfrm>
            <a:off x="1355674" y="4208789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FD6AF-840A-1603-99B7-696E2E52C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27" y="863414"/>
            <a:ext cx="6420746" cy="2667372"/>
          </a:xfrm>
          <a:prstGeom prst="rect">
            <a:avLst/>
          </a:prstGeom>
        </p:spPr>
      </p:pic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B2A462F-E4EE-F6E7-8D79-A8628DB5D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27" y="4208789"/>
            <a:ext cx="3162741" cy="163852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B39E9A1-2B99-A8BC-55E9-24980A1C83DB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79C8F94-5560-7C60-CE80-02146C78755B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F93DB26-B855-742A-B338-9A1AF2D092DC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E69DD0B-E3CE-6F21-D628-BAD5CE8D3E39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91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75198-56EA-57F3-8FDF-C19295AC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C66ED77-C481-609A-F043-0C978CF75338}"/>
              </a:ext>
            </a:extLst>
          </p:cNvPr>
          <p:cNvSpPr txBox="1"/>
          <p:nvPr/>
        </p:nvSpPr>
        <p:spPr>
          <a:xfrm>
            <a:off x="1977974" y="1168400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E50C355-336E-2BCF-43D4-FB23FE51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38" y="1168400"/>
            <a:ext cx="5544324" cy="17337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B5C786A-0031-383B-AE9E-B62462DCF753}"/>
              </a:ext>
            </a:extLst>
          </p:cNvPr>
          <p:cNvSpPr txBox="1"/>
          <p:nvPr/>
        </p:nvSpPr>
        <p:spPr>
          <a:xfrm>
            <a:off x="1977974" y="3187514"/>
            <a:ext cx="168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</a:t>
            </a: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B840FBE9-84BB-D892-BF21-5D77CE4A2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38" y="3187514"/>
            <a:ext cx="3258005" cy="26673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B7A979C-6F8C-6452-208C-A2BD61932E88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06B00A3-D852-C7D1-04E0-FA2F5DD053C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66845A98-254E-CB8B-D84E-24C16DEFE741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B338BAF-9B21-048A-0BC2-F030E78A0787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74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5F50F-AE04-1CB5-7D99-D27CB753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BDCBED7-104C-83DF-197E-A9C59941D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92" y="1866900"/>
            <a:ext cx="4435615" cy="29148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5356142-621B-EB9E-0D18-76A52358B75D}"/>
              </a:ext>
            </a:extLst>
          </p:cNvPr>
          <p:cNvSpPr txBox="1"/>
          <p:nvPr/>
        </p:nvSpPr>
        <p:spPr>
          <a:xfrm>
            <a:off x="952500" y="1866900"/>
            <a:ext cx="231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CSS-Variablen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860D8FD-746B-2D3A-59D6-88561107147C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DB7C01D-279D-6827-8885-129FA2109EC8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CC79936-C6C2-21A7-D529-38914BA7C0F3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8026D9-3E3D-1A53-0F1F-71B589B39BEC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8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533D08-53B0-BEA1-7CD4-A422E687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7D49D7B-B230-2579-3227-06ED5657B1F0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64DE4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06764D2-87A9-57F0-05AE-E3930D489C10}"/>
              </a:ext>
            </a:extLst>
          </p:cNvPr>
          <p:cNvSpPr txBox="1"/>
          <p:nvPr/>
        </p:nvSpPr>
        <p:spPr>
          <a:xfrm>
            <a:off x="776932" y="1577316"/>
            <a:ext cx="79316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Einsatzszenario: 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Erstellung einer eigenen Webseite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79CBA1-A891-AF2A-2560-2CCA51A5F818}"/>
              </a:ext>
            </a:extLst>
          </p:cNvPr>
          <p:cNvSpPr txBox="1"/>
          <p:nvPr/>
        </p:nvSpPr>
        <p:spPr>
          <a:xfrm>
            <a:off x="776932" y="3280136"/>
            <a:ext cx="5060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Vorzüge: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Einfache Strukturierung von Inhalten 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Klare Trennung von Inhalt und Darstellung 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Unterstützung für Responsive Design 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95414E-FDD0-BBFA-8255-87447D74DE45}"/>
              </a:ext>
            </a:extLst>
          </p:cNvPr>
          <p:cNvSpPr txBox="1"/>
          <p:nvPr/>
        </p:nvSpPr>
        <p:spPr>
          <a:xfrm>
            <a:off x="6503595" y="3280136"/>
            <a:ext cx="50601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Herausforderungen: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Begrenzte Möglichkeiten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Browserkompatibilität 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Abhängigkeit von anderen Technologien 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4C7F4B-5C96-8FD5-E0A9-CDF3D2BBEDEF}"/>
              </a:ext>
            </a:extLst>
          </p:cNvPr>
          <p:cNvGrpSpPr/>
          <p:nvPr/>
        </p:nvGrpSpPr>
        <p:grpSpPr>
          <a:xfrm>
            <a:off x="9585209" y="1379320"/>
            <a:ext cx="1231200" cy="1231200"/>
            <a:chOff x="8284958" y="3213524"/>
            <a:chExt cx="2444400" cy="2444729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0043AFBD-E9FA-5425-BAC1-630B977CF8AF}"/>
                </a:ext>
              </a:extLst>
            </p:cNvPr>
            <p:cNvSpPr/>
            <p:nvPr/>
          </p:nvSpPr>
          <p:spPr>
            <a:xfrm>
              <a:off x="8284958" y="3213524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55EBFB-E631-8272-7985-6C68DF0D90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4519" y="3638939"/>
              <a:ext cx="1165277" cy="164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F25DBA-A353-0B61-FE2C-9DC7C892B2A7}"/>
              </a:ext>
            </a:extLst>
          </p:cNvPr>
          <p:cNvGrpSpPr/>
          <p:nvPr/>
        </p:nvGrpSpPr>
        <p:grpSpPr>
          <a:xfrm>
            <a:off x="7650261" y="1379320"/>
            <a:ext cx="1231200" cy="1231106"/>
            <a:chOff x="962009" y="1632856"/>
            <a:chExt cx="2444400" cy="2444729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D838B17-2B80-8B95-CE38-6190E8E1F4DA}"/>
                </a:ext>
              </a:extLst>
            </p:cNvPr>
            <p:cNvSpPr/>
            <p:nvPr/>
          </p:nvSpPr>
          <p:spPr>
            <a:xfrm>
              <a:off x="962009" y="1632856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FB03EF-9EEE-1E86-22DF-54CAA562B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126" y="2002419"/>
              <a:ext cx="1158405" cy="163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6D6DA4-16CA-E4AC-501D-6BB9BE047435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1F0CBE5-6EF1-DC04-9051-57E9920562F8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4F42495-4E1F-4A49-75C2-23D57D262F14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C5F1F6D-280C-7FF9-4DE7-048875F764C0}"/>
              </a:ext>
            </a:extLst>
          </p:cNvPr>
          <p:cNvGrpSpPr/>
          <p:nvPr/>
        </p:nvGrpSpPr>
        <p:grpSpPr>
          <a:xfrm>
            <a:off x="9549380" y="6317483"/>
            <a:ext cx="1367193" cy="496834"/>
            <a:chOff x="10262214" y="6310598"/>
            <a:chExt cx="1367193" cy="496834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700C649-98F0-751E-5C87-75142DB16DA0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D879766-97A2-5575-4636-E596144058AD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1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6D0F9-87F8-095B-4CED-B93362D1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E601790-7AA3-3BEB-75F9-783C6DC244D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905E010-5E93-8B1B-7F06-2002E1EE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457324"/>
            <a:ext cx="396049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9EFFB73-8B04-65D7-CEF0-7FA81644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557" y="762991"/>
            <a:ext cx="3270920" cy="207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E7504BBB-1698-1629-20E1-BE040785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95" y="762991"/>
            <a:ext cx="3611291" cy="23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A9A194C-C669-8D5E-D5DA-369CDC61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557" y="2975953"/>
            <a:ext cx="3269452" cy="207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94D1B90E-18CE-52C5-7AD0-06B29DF3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95" y="3232201"/>
            <a:ext cx="3587892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6EBD38B3-665B-945D-85AB-FF6F39C7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762992"/>
            <a:ext cx="2724150" cy="52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2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164CE-229A-FEE0-6FC4-81195527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CE45712-296E-24DD-6D03-3996FA4C6A3A}"/>
              </a:ext>
            </a:extLst>
          </p:cNvPr>
          <p:cNvGrpSpPr/>
          <p:nvPr/>
        </p:nvGrpSpPr>
        <p:grpSpPr>
          <a:xfrm>
            <a:off x="1459559" y="1117536"/>
            <a:ext cx="1817041" cy="4349802"/>
            <a:chOff x="1459559" y="1117536"/>
            <a:chExt cx="1817041" cy="4349802"/>
          </a:xfrm>
        </p:grpSpPr>
        <p:pic>
          <p:nvPicPr>
            <p:cNvPr id="4" name="Grafik 3" descr="Ein Bild, das Cartoon, Kunst enthält.&#10;&#10;Automatisch generierte Beschreibung">
              <a:extLst>
                <a:ext uri="{FF2B5EF4-FFF2-40B4-BE49-F238E27FC236}">
                  <a16:creationId xmlns:a16="http://schemas.microsoft.com/office/drawing/2014/main" id="{0FFE78C7-85B9-49A2-20AF-3B142E7D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59559" y="1117536"/>
              <a:ext cx="1655518" cy="314458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6A12402-1004-DCF9-6237-069D49250CA3}"/>
                </a:ext>
              </a:extLst>
            </p:cNvPr>
            <p:cNvSpPr txBox="1"/>
            <p:nvPr/>
          </p:nvSpPr>
          <p:spPr>
            <a:xfrm>
              <a:off x="1737572" y="5067228"/>
              <a:ext cx="15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Gill Sans MT" panose="020B0502020104020203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HTML</a:t>
              </a:r>
              <a:endParaRPr lang="de-DE" sz="2000" b="1" dirty="0">
                <a:solidFill>
                  <a:srgbClr val="21DCA7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0BAE416-62A6-062B-A7E3-C2FC366941FC}"/>
              </a:ext>
            </a:extLst>
          </p:cNvPr>
          <p:cNvGrpSpPr/>
          <p:nvPr/>
        </p:nvGrpSpPr>
        <p:grpSpPr>
          <a:xfrm>
            <a:off x="8725549" y="998220"/>
            <a:ext cx="1539028" cy="4469118"/>
            <a:chOff x="8725549" y="998220"/>
            <a:chExt cx="1539028" cy="4469118"/>
          </a:xfrm>
        </p:grpSpPr>
        <p:pic>
          <p:nvPicPr>
            <p:cNvPr id="9" name="Grafik 8" descr="Ein Bild, das Entwurf, Zeichnung, Cartoon, Kunst enthält.&#10;&#10;Automatisch generierte Beschreibung">
              <a:extLst>
                <a:ext uri="{FF2B5EF4-FFF2-40B4-BE49-F238E27FC236}">
                  <a16:creationId xmlns:a16="http://schemas.microsoft.com/office/drawing/2014/main" id="{A75213B9-4927-A87B-32CC-BC4134B5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216" y="998220"/>
              <a:ext cx="1033694" cy="343535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9C4D01D-D188-BFC3-1D9F-891501EE4D6F}"/>
                </a:ext>
              </a:extLst>
            </p:cNvPr>
            <p:cNvSpPr txBox="1"/>
            <p:nvPr/>
          </p:nvSpPr>
          <p:spPr>
            <a:xfrm>
              <a:off x="8725549" y="5067228"/>
              <a:ext cx="15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Gill Sans MT" panose="020B0502020104020203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JavaScript</a:t>
              </a:r>
              <a:endParaRPr lang="de-DE" sz="2000" b="1" dirty="0">
                <a:solidFill>
                  <a:srgbClr val="21DCA7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69E7BF4-47F0-52E3-6C61-EF9228CAE649}"/>
              </a:ext>
            </a:extLst>
          </p:cNvPr>
          <p:cNvGrpSpPr/>
          <p:nvPr/>
        </p:nvGrpSpPr>
        <p:grpSpPr>
          <a:xfrm>
            <a:off x="5326486" y="934460"/>
            <a:ext cx="1539028" cy="4532878"/>
            <a:chOff x="5326486" y="934460"/>
            <a:chExt cx="1539028" cy="4532878"/>
          </a:xfrm>
        </p:grpSpPr>
        <p:pic>
          <p:nvPicPr>
            <p:cNvPr id="7" name="Grafik 6" descr="Ein Bild, das Zeichnung, Entwurf, Clipart, Kinderkunst enthält.&#10;&#10;Automatisch generierte Beschreibung">
              <a:extLst>
                <a:ext uri="{FF2B5EF4-FFF2-40B4-BE49-F238E27FC236}">
                  <a16:creationId xmlns:a16="http://schemas.microsoft.com/office/drawing/2014/main" id="{5D5E7525-308B-8F54-AD19-B38604E7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70" y="934460"/>
              <a:ext cx="1070436" cy="3327659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B4F3E0B-6358-E04E-D2AF-CBB0CDEDA1E3}"/>
                </a:ext>
              </a:extLst>
            </p:cNvPr>
            <p:cNvSpPr txBox="1"/>
            <p:nvPr/>
          </p:nvSpPr>
          <p:spPr>
            <a:xfrm>
              <a:off x="5326486" y="5067228"/>
              <a:ext cx="1539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Gill Sans MT" panose="020B0502020104020203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CSS</a:t>
              </a:r>
              <a:endParaRPr lang="de-DE" sz="2000" b="1" dirty="0">
                <a:solidFill>
                  <a:srgbClr val="21DCA7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99314C2F-EC7A-0CF2-0C2F-503D677F9448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64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AFD75F2-31AF-1872-2F52-818B54651741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92BAB5E-514F-58F4-66C1-9C8F76D70558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CBAA249-B06D-A9F8-FBB4-085AC88E68EF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64DE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8E078-74DF-20D9-3E2E-19AAC7751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94CD987-36A3-B1DA-F27E-53D98E609169}"/>
              </a:ext>
            </a:extLst>
          </p:cNvPr>
          <p:cNvSpPr txBox="1"/>
          <p:nvPr/>
        </p:nvSpPr>
        <p:spPr>
          <a:xfrm>
            <a:off x="122440" y="4357342"/>
            <a:ext cx="1194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JavaScript</a:t>
            </a:r>
            <a:endParaRPr lang="de-DE" sz="44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62CBFCA-28AC-23CC-9D01-321D5A331B7B}"/>
              </a:ext>
            </a:extLst>
          </p:cNvPr>
          <p:cNvSpPr txBox="1"/>
          <p:nvPr/>
        </p:nvSpPr>
        <p:spPr>
          <a:xfrm>
            <a:off x="317500" y="5372773"/>
            <a:ext cx="1155699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Multiparadigmatische Sprache | Veröffentlicht 1999 | Entwickelt von Brendan Eich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CA2AE6-68CB-BA3B-0FCE-E9BAEC7055E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5045B7D-4DED-F5B9-12DB-C016E5AD3F0D}"/>
              </a:ext>
            </a:extLst>
          </p:cNvPr>
          <p:cNvGrpSpPr/>
          <p:nvPr/>
        </p:nvGrpSpPr>
        <p:grpSpPr>
          <a:xfrm>
            <a:off x="4873800" y="984271"/>
            <a:ext cx="2444400" cy="2444729"/>
            <a:chOff x="3953098" y="375950"/>
            <a:chExt cx="2444400" cy="2444729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FE4A2766-294E-1A80-1C87-7C3972B2FB75}"/>
                </a:ext>
              </a:extLst>
            </p:cNvPr>
            <p:cNvSpPr/>
            <p:nvPr/>
          </p:nvSpPr>
          <p:spPr>
            <a:xfrm>
              <a:off x="3953098" y="375950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78D3345-166C-D6E4-EF6E-9967D6EAC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734" y="956076"/>
              <a:ext cx="1353560" cy="135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5AD4961-3ABF-60AE-58FC-6E9F2163F3E9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0612E6D-6B1F-3B30-03A1-711014637F7E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E8CC9DE-0402-4096-F46B-62FAE448CC2B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62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9CBB6-1D8C-3907-56BA-F7876E34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rendan Eich by Peter Adams.">
            <a:extLst>
              <a:ext uri="{FF2B5EF4-FFF2-40B4-BE49-F238E27FC236}">
                <a16:creationId xmlns:a16="http://schemas.microsoft.com/office/drawing/2014/main" id="{BAEE3E84-AD33-DD64-CD19-D1CFDB46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279EBB5-9EC1-F352-8A78-1FF4B99216AE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1889259-72E5-8B1B-95EC-472CA107B8FA}"/>
              </a:ext>
            </a:extLst>
          </p:cNvPr>
          <p:cNvSpPr txBox="1"/>
          <p:nvPr/>
        </p:nvSpPr>
        <p:spPr>
          <a:xfrm>
            <a:off x="979381" y="1556142"/>
            <a:ext cx="572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Entwickelt von Brendan Eich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E20060-0829-7D74-AAA3-4F0BC7BD7862}"/>
              </a:ext>
            </a:extLst>
          </p:cNvPr>
          <p:cNvSpPr txBox="1"/>
          <p:nvPr/>
        </p:nvSpPr>
        <p:spPr>
          <a:xfrm>
            <a:off x="1027508" y="2074968"/>
            <a:ext cx="564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Ehemaliger CEO der Mozilla Corporation</a:t>
            </a:r>
          </a:p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Nun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Ceo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der Brave Software Inc.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898446-98B9-039D-D9D3-E1993C0EE353}"/>
              </a:ext>
            </a:extLst>
          </p:cNvPr>
          <p:cNvSpPr txBox="1"/>
          <p:nvPr/>
        </p:nvSpPr>
        <p:spPr>
          <a:xfrm>
            <a:off x="1027508" y="4158788"/>
            <a:ext cx="464325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Ziel: Entwicklung einer einfach 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zu lernenden Skriptsprache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9A1181F-91ED-7128-C407-3CF7A2734E0B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F0F665F-8624-A847-5374-A753F47E6CDE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542E398-DC64-92DB-913A-E2D01A12FEA3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6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EEB33-1848-C308-5632-CF10AD74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A9D02FE-FA61-B9DB-8B1A-9484EB4AE25C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B58C-0B98-D3A4-4F32-BC883427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50" y="2544529"/>
            <a:ext cx="1461888" cy="14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40A043-E5EB-EB64-C7A8-832F29EA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56" y="2487572"/>
            <a:ext cx="1461888" cy="15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3D014F5-E4C7-5315-F067-F8BDA81F1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62" y="2539126"/>
            <a:ext cx="1478938" cy="14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56A5A3B-F182-97E7-24DF-CF5B42C9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21" y="2539126"/>
            <a:ext cx="1472617" cy="14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964B94A-50A7-111A-C2D8-93D8A6BDA86C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166228F-F7EA-639E-8AD1-D7564DE879D5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17EBFFA-A674-29DB-BC78-99F7ACEB585C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24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73F31-E9C9-A16A-6247-AF487D55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D0E537E-CEC3-C4A1-35A6-E7B67569177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728F68E-7AE1-F50A-AF97-EABEAA908688}"/>
              </a:ext>
            </a:extLst>
          </p:cNvPr>
          <p:cNvGrpSpPr/>
          <p:nvPr/>
        </p:nvGrpSpPr>
        <p:grpSpPr>
          <a:xfrm>
            <a:off x="5226799" y="3036453"/>
            <a:ext cx="1303200" cy="1303200"/>
            <a:chOff x="3953098" y="375950"/>
            <a:chExt cx="2444400" cy="2444729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71CFEFED-54D5-BC93-00E7-2AFBA2BF77C2}"/>
                </a:ext>
              </a:extLst>
            </p:cNvPr>
            <p:cNvSpPr/>
            <p:nvPr/>
          </p:nvSpPr>
          <p:spPr>
            <a:xfrm>
              <a:off x="3953098" y="375950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99C59BB-F6A3-919F-6EDB-4E7EAF630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734" y="956076"/>
              <a:ext cx="1353560" cy="135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1A532DE3-266A-90E9-A858-CB60E236A660}"/>
              </a:ext>
            </a:extLst>
          </p:cNvPr>
          <p:cNvSpPr txBox="1"/>
          <p:nvPr/>
        </p:nvSpPr>
        <p:spPr>
          <a:xfrm>
            <a:off x="4642841" y="1797627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Serverseitige Anwendung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68671F-AC5D-771A-1373-A4BAFD62C73F}"/>
              </a:ext>
            </a:extLst>
          </p:cNvPr>
          <p:cNvSpPr txBox="1"/>
          <p:nvPr/>
        </p:nvSpPr>
        <p:spPr>
          <a:xfrm>
            <a:off x="8749360" y="5146553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Mobile Anwendung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32E165-DEC9-F15E-B329-687DD40D120D}"/>
              </a:ext>
            </a:extLst>
          </p:cNvPr>
          <p:cNvSpPr txBox="1"/>
          <p:nvPr/>
        </p:nvSpPr>
        <p:spPr>
          <a:xfrm>
            <a:off x="1426438" y="5216422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Desktop Anwendung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D2DC625-7AA7-6642-C5C0-A31188C9277E}"/>
              </a:ext>
            </a:extLst>
          </p:cNvPr>
          <p:cNvGrpSpPr/>
          <p:nvPr/>
        </p:nvGrpSpPr>
        <p:grpSpPr>
          <a:xfrm>
            <a:off x="5240238" y="481453"/>
            <a:ext cx="1303200" cy="1303306"/>
            <a:chOff x="5240238" y="481453"/>
            <a:chExt cx="1303200" cy="1303306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A29CA136-4B2A-886F-DAC6-BFC1B589F77E}"/>
                </a:ext>
              </a:extLst>
            </p:cNvPr>
            <p:cNvSpPr/>
            <p:nvPr/>
          </p:nvSpPr>
          <p:spPr>
            <a:xfrm>
              <a:off x="5240238" y="481453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 descr="Ein Bild, das Grafiken, Symbol enthält.&#10;&#10;Automatisch generierte Beschreibung">
              <a:extLst>
                <a:ext uri="{FF2B5EF4-FFF2-40B4-BE49-F238E27FC236}">
                  <a16:creationId xmlns:a16="http://schemas.microsoft.com/office/drawing/2014/main" id="{8217B38D-FC41-C520-F727-92576C3A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573" y="593873"/>
              <a:ext cx="911653" cy="911653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D4828E2-1442-65C6-3E27-8C96872C0F4D}"/>
              </a:ext>
            </a:extLst>
          </p:cNvPr>
          <p:cNvCxnSpPr>
            <a:endCxn id="3" idx="0"/>
          </p:cNvCxnSpPr>
          <p:nvPr/>
        </p:nvCxnSpPr>
        <p:spPr>
          <a:xfrm>
            <a:off x="5877447" y="2444620"/>
            <a:ext cx="952" cy="591833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" name="Gerader Verbinder 2047">
            <a:extLst>
              <a:ext uri="{FF2B5EF4-FFF2-40B4-BE49-F238E27FC236}">
                <a16:creationId xmlns:a16="http://schemas.microsoft.com/office/drawing/2014/main" id="{CAA62BAE-0F32-3315-785B-570E7509CF5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24148" y="3688053"/>
            <a:ext cx="1902651" cy="421023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Gerader Verbinder 2052">
            <a:extLst>
              <a:ext uri="{FF2B5EF4-FFF2-40B4-BE49-F238E27FC236}">
                <a16:creationId xmlns:a16="http://schemas.microsoft.com/office/drawing/2014/main" id="{A9593634-3900-6433-0BE6-01063FBA093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529999" y="3688053"/>
            <a:ext cx="2361755" cy="439434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52FB3F5-AF63-CD37-0AE8-9417EDBDF309}"/>
              </a:ext>
            </a:extLst>
          </p:cNvPr>
          <p:cNvGrpSpPr/>
          <p:nvPr/>
        </p:nvGrpSpPr>
        <p:grpSpPr>
          <a:xfrm>
            <a:off x="1731116" y="3676367"/>
            <a:ext cx="1303200" cy="1303306"/>
            <a:chOff x="1731116" y="3676367"/>
            <a:chExt cx="1303200" cy="1303306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7F9ED3A7-612F-4D26-CDD5-4F58CA211C61}"/>
                </a:ext>
              </a:extLst>
            </p:cNvPr>
            <p:cNvSpPr/>
            <p:nvPr/>
          </p:nvSpPr>
          <p:spPr>
            <a:xfrm>
              <a:off x="1731116" y="3676367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Screenshot, Multimedia, Anzeigegerät, Bildschirm enthält.&#10;&#10;Automatisch generierte Beschreibung">
              <a:extLst>
                <a:ext uri="{FF2B5EF4-FFF2-40B4-BE49-F238E27FC236}">
                  <a16:creationId xmlns:a16="http://schemas.microsoft.com/office/drawing/2014/main" id="{15750CC6-044D-F7D3-AA63-2246703A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178" y="3929115"/>
              <a:ext cx="821076" cy="821076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5602F7-508B-2CDE-4ED2-045A7255E2F7}"/>
              </a:ext>
            </a:extLst>
          </p:cNvPr>
          <p:cNvGrpSpPr/>
          <p:nvPr/>
        </p:nvGrpSpPr>
        <p:grpSpPr>
          <a:xfrm>
            <a:off x="9138106" y="3602132"/>
            <a:ext cx="1303200" cy="1303306"/>
            <a:chOff x="9138106" y="3602132"/>
            <a:chExt cx="1303200" cy="1303306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6469C6D8-B63D-5D49-91D9-0F3B4611A153}"/>
                </a:ext>
              </a:extLst>
            </p:cNvPr>
            <p:cNvSpPr/>
            <p:nvPr/>
          </p:nvSpPr>
          <p:spPr>
            <a:xfrm>
              <a:off x="9138106" y="3602132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Ein Bild, das Screenshot, Grafiken, Design enthält.&#10;&#10;Automatisch generierte Beschreibung">
              <a:extLst>
                <a:ext uri="{FF2B5EF4-FFF2-40B4-BE49-F238E27FC236}">
                  <a16:creationId xmlns:a16="http://schemas.microsoft.com/office/drawing/2014/main" id="{5798F205-8D07-D246-C6C9-F5B17E5D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58" y="3810252"/>
              <a:ext cx="810496" cy="810496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51C86F2-86E0-30FC-D314-F30270020257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CB122BB-48D4-B67C-405D-4DF1BAC522A7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F708ABB-7910-6030-9097-17C466160246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6D295-59C2-ADA4-687C-7B9F37A8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001A8CE-AAE7-18EE-60A9-09B51CAA255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20A6D3F-B01D-FA62-6C37-A4AD5B13033E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5D49141-B059-2328-3674-72F5EEDE3C97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9FA0944-692F-736E-A2F3-789808D69DA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D1B0EBF-C030-04A7-0575-674562E04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-1"/>
          <a:stretch/>
        </p:blipFill>
        <p:spPr>
          <a:xfrm>
            <a:off x="1467376" y="1752174"/>
            <a:ext cx="4115737" cy="3097004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55D4758-EF12-1EA1-F3E1-39350CD4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94" y="1749375"/>
            <a:ext cx="4417230" cy="293570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14080B-9327-669B-8FBB-87A51EC65807}"/>
              </a:ext>
            </a:extLst>
          </p:cNvPr>
          <p:cNvSpPr txBox="1"/>
          <p:nvPr/>
        </p:nvSpPr>
        <p:spPr>
          <a:xfrm>
            <a:off x="6307393" y="1040881"/>
            <a:ext cx="243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JavaScript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7C95A5-FDFF-262E-A783-99AEC65DA557}"/>
              </a:ext>
            </a:extLst>
          </p:cNvPr>
          <p:cNvSpPr txBox="1"/>
          <p:nvPr/>
        </p:nvSpPr>
        <p:spPr>
          <a:xfrm>
            <a:off x="1467376" y="1040881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27892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BDA81-E905-EEA7-6E99-FC4C2B18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8E515F8-2754-A4BD-C578-60710279D6B2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A52E818-C661-7411-F9C7-11CAB667632B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57341D9-CDB8-199F-AF87-A34B64283DFE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910BB75-FE37-78C7-79F7-E75247A62766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1A5A21BA-0FAE-1E1A-EA86-8A072FE1B1A6}"/>
              </a:ext>
            </a:extLst>
          </p:cNvPr>
          <p:cNvSpPr txBox="1"/>
          <p:nvPr/>
        </p:nvSpPr>
        <p:spPr>
          <a:xfrm>
            <a:off x="6307393" y="1040881"/>
            <a:ext cx="243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JavaScript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206A049-D795-F628-E035-E7B60D179A33}"/>
              </a:ext>
            </a:extLst>
          </p:cNvPr>
          <p:cNvSpPr txBox="1"/>
          <p:nvPr/>
        </p:nvSpPr>
        <p:spPr>
          <a:xfrm>
            <a:off x="1467376" y="1040881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</a:p>
        </p:txBody>
      </p:sp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D5D6107-A37B-53EF-D2A0-49103669B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83" y="1851676"/>
            <a:ext cx="4451772" cy="3677163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5C1AF8D-53BF-85D0-5876-71932CD8D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99" y="1851676"/>
            <a:ext cx="429637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96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F4008-38E0-3F7D-106E-332C45D3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4D7A93-FD35-2826-F7A8-38C70A1C3B2A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F7DF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BFE0A6F-77D8-7853-25C6-980C9F828DA4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03DA866-E20A-4310-6AE0-849F76CB4FC3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DD46348-42B0-A582-D7E3-770D7498B9AB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F7DF1E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JS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43353EC0-44BC-9598-5845-FD95B2E88527}"/>
              </a:ext>
            </a:extLst>
          </p:cNvPr>
          <p:cNvSpPr txBox="1"/>
          <p:nvPr/>
        </p:nvSpPr>
        <p:spPr>
          <a:xfrm>
            <a:off x="776932" y="1577316"/>
            <a:ext cx="8124472" cy="88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Einsatzszenario: 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Formulare, Animationen, Videoplayer, interaktive Bildergalerie und Web-Server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1EF50D-CE3E-2F34-ADDF-918686A3264F}"/>
              </a:ext>
            </a:extLst>
          </p:cNvPr>
          <p:cNvSpPr txBox="1"/>
          <p:nvPr/>
        </p:nvSpPr>
        <p:spPr>
          <a:xfrm>
            <a:off x="776931" y="3280136"/>
            <a:ext cx="4560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Vorzüge: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Vielseitige Anwendung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Dynamische Aktualisierung von Inhalten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Umfangreiche Community und Ressourcen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C8AB1A8-9B49-D64E-61E1-26A44E60D3DF}"/>
              </a:ext>
            </a:extLst>
          </p:cNvPr>
          <p:cNvSpPr txBox="1"/>
          <p:nvPr/>
        </p:nvSpPr>
        <p:spPr>
          <a:xfrm>
            <a:off x="6503595" y="3280136"/>
            <a:ext cx="50601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Herausforderungen: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Browserkompatibilität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Cross-Site Scripting (XSS) 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Komplexität asynchroner Operationen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5F64B8C-3740-204E-931A-E8AA51E4E1A8}"/>
              </a:ext>
            </a:extLst>
          </p:cNvPr>
          <p:cNvGrpSpPr/>
          <p:nvPr/>
        </p:nvGrpSpPr>
        <p:grpSpPr>
          <a:xfrm>
            <a:off x="9390428" y="1379320"/>
            <a:ext cx="1231200" cy="1231200"/>
            <a:chOff x="3953098" y="375950"/>
            <a:chExt cx="2444400" cy="2444729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28A7E67-C560-313F-276A-B42043607BA0}"/>
                </a:ext>
              </a:extLst>
            </p:cNvPr>
            <p:cNvSpPr/>
            <p:nvPr/>
          </p:nvSpPr>
          <p:spPr>
            <a:xfrm>
              <a:off x="3953098" y="375950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7DEB271-4960-9CFD-3095-8C3F4A10F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734" y="956076"/>
              <a:ext cx="1353560" cy="135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60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C7770-CF65-BFDE-C0E0-310D8EF15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9DBB0C-DC3E-45C9-0942-D7E96C4847B3}"/>
              </a:ext>
            </a:extLst>
          </p:cNvPr>
          <p:cNvGrpSpPr/>
          <p:nvPr/>
        </p:nvGrpSpPr>
        <p:grpSpPr>
          <a:xfrm>
            <a:off x="4872016" y="1018812"/>
            <a:ext cx="2444400" cy="2444729"/>
            <a:chOff x="3630993" y="3785369"/>
            <a:chExt cx="2444400" cy="2444729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8ECAEE76-B6EB-85F2-4A85-FCA066E16318}"/>
                </a:ext>
              </a:extLst>
            </p:cNvPr>
            <p:cNvSpPr/>
            <p:nvPr/>
          </p:nvSpPr>
          <p:spPr>
            <a:xfrm>
              <a:off x="3630993" y="3785369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604DBEC-8352-AD0F-2888-D6CCE1D88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461" y="4325298"/>
              <a:ext cx="1465265" cy="160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DE0A6030-1373-D24A-03F1-69C4E5E554FC}"/>
              </a:ext>
            </a:extLst>
          </p:cNvPr>
          <p:cNvSpPr txBox="1"/>
          <p:nvPr/>
        </p:nvSpPr>
        <p:spPr>
          <a:xfrm>
            <a:off x="122440" y="4357342"/>
            <a:ext cx="1194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Python</a:t>
            </a:r>
            <a:endParaRPr lang="de-DE" sz="44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46E4195-8F36-0320-BA98-BAE90FB688CB}"/>
              </a:ext>
            </a:extLst>
          </p:cNvPr>
          <p:cNvSpPr txBox="1"/>
          <p:nvPr/>
        </p:nvSpPr>
        <p:spPr>
          <a:xfrm>
            <a:off x="317500" y="5372773"/>
            <a:ext cx="1155699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Multiparadigmatische Sprache | Veröffentlicht 1994 | Entwickelt von Guido van Rossum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72F61BA-781B-1622-7378-0F73EECBA57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D4C954F-595C-FEF1-13E2-0C073E4FA7FF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248337D-2269-0D0F-785B-F3A54A2FFC1F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EA491EB-A9EA-6961-7702-AD9C1995F817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24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27553-BA1B-728F-15AE-FE86AA00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0722B-BD4E-BB49-1EA9-BAB732C4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B0958CE-6615-3C17-260A-6E0A87EC1B86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C41A3E2-DBFC-7440-D0FE-75DE3627B851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DF39106-1C3A-0112-0345-D15AF7238B2B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1B3C6BE-AD66-81D4-B52D-87A3321DED6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88965C1-69CD-D39C-4825-2314052F9AE3}"/>
              </a:ext>
            </a:extLst>
          </p:cNvPr>
          <p:cNvSpPr txBox="1"/>
          <p:nvPr/>
        </p:nvSpPr>
        <p:spPr>
          <a:xfrm>
            <a:off x="6332359" y="1198237"/>
            <a:ext cx="572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Entwickelt von Guido van Rossum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87BCF-8A9D-2972-B9DA-053834ED9EC3}"/>
              </a:ext>
            </a:extLst>
          </p:cNvPr>
          <p:cNvSpPr txBox="1"/>
          <p:nvPr/>
        </p:nvSpPr>
        <p:spPr>
          <a:xfrm>
            <a:off x="6380486" y="1717063"/>
            <a:ext cx="564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Niederländischer Softwareentwickler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5F7EDB-D93A-4E60-D7C6-C82DDB06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54" y="2823241"/>
            <a:ext cx="3924569" cy="29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8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7DF68-DC1C-F8AB-89B8-80BD0A4B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26AC52F-3EA5-7102-BE13-FA4EE81A42CF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Datenschutz">
            <a:extLst>
              <a:ext uri="{FF2B5EF4-FFF2-40B4-BE49-F238E27FC236}">
                <a16:creationId xmlns:a16="http://schemas.microsoft.com/office/drawing/2014/main" id="{2E1AEF0E-9DA3-D069-08FD-DCDE1764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30" y="853345"/>
            <a:ext cx="1589189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r. Willmar Schwabe pflanzliche Arzneimittel">
            <a:extLst>
              <a:ext uri="{FF2B5EF4-FFF2-40B4-BE49-F238E27FC236}">
                <a16:creationId xmlns:a16="http://schemas.microsoft.com/office/drawing/2014/main" id="{FBA0EA59-A6FF-B149-9F76-1A1EC6188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47" y="860060"/>
            <a:ext cx="880879" cy="1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DBF1E1-3066-5964-9B40-722E47246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31" y="1235612"/>
            <a:ext cx="2203769" cy="5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8F3C50-503F-48AC-A822-7606FEE1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17" y="1405366"/>
            <a:ext cx="1349700" cy="10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NZ &amp; PARTNER l Rechtsanwälte - Steuerberater">
            <a:extLst>
              <a:ext uri="{FF2B5EF4-FFF2-40B4-BE49-F238E27FC236}">
                <a16:creationId xmlns:a16="http://schemas.microsoft.com/office/drawing/2014/main" id="{E533E0A9-8C27-23AE-DB1F-60965DB90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69" y="2583335"/>
            <a:ext cx="2353092" cy="8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Sontheim Industrie Elektronik GmbH">
            <a:extLst>
              <a:ext uri="{FF2B5EF4-FFF2-40B4-BE49-F238E27FC236}">
                <a16:creationId xmlns:a16="http://schemas.microsoft.com/office/drawing/2014/main" id="{1921177E-E1AC-2E91-F212-24B92AF6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72" y="3242615"/>
            <a:ext cx="2339880" cy="61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6FD38BC-73F8-369D-5FBC-A72B09E2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15" y="3086255"/>
            <a:ext cx="2157412" cy="6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7637B10D-0F2F-3D98-B1D7-57AB513F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463" y="3694457"/>
            <a:ext cx="1036962" cy="10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RKETPLACE &gt; ODVA">
            <a:extLst>
              <a:ext uri="{FF2B5EF4-FFF2-40B4-BE49-F238E27FC236}">
                <a16:creationId xmlns:a16="http://schemas.microsoft.com/office/drawing/2014/main" id="{41F03A60-DAB5-E75E-D6B2-31895733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09" y="4477820"/>
            <a:ext cx="2805866" cy="7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tartseite - Geiger Facility Management">
            <a:extLst>
              <a:ext uri="{FF2B5EF4-FFF2-40B4-BE49-F238E27FC236}">
                <a16:creationId xmlns:a16="http://schemas.microsoft.com/office/drawing/2014/main" id="{A7004509-36CE-88F4-B669-E2E405AD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3" y="5075576"/>
            <a:ext cx="3031331" cy="7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ür jeden Fall den passenden Anwalt | GetYourLawyer">
            <a:extLst>
              <a:ext uri="{FF2B5EF4-FFF2-40B4-BE49-F238E27FC236}">
                <a16:creationId xmlns:a16="http://schemas.microsoft.com/office/drawing/2014/main" id="{10A1136C-D6D7-6015-A99C-7171063E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75" y="5563064"/>
            <a:ext cx="3277238" cy="3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72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54297-2237-7B2D-F8DD-C14B23A7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D1247C5-3FA7-FEC8-20EB-500159DBE819}"/>
              </a:ext>
            </a:extLst>
          </p:cNvPr>
          <p:cNvGrpSpPr/>
          <p:nvPr/>
        </p:nvGrpSpPr>
        <p:grpSpPr>
          <a:xfrm>
            <a:off x="5240238" y="3036453"/>
            <a:ext cx="1303200" cy="1303200"/>
            <a:chOff x="3630993" y="3785369"/>
            <a:chExt cx="2444400" cy="2444729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E3004254-6ABF-4D4E-493C-3CFFF1E51129}"/>
                </a:ext>
              </a:extLst>
            </p:cNvPr>
            <p:cNvSpPr/>
            <p:nvPr/>
          </p:nvSpPr>
          <p:spPr>
            <a:xfrm>
              <a:off x="3630993" y="3785369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60E9E55-E4B6-6499-7C40-9F6ACF9E5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461" y="4325298"/>
              <a:ext cx="1465265" cy="160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2963182C-7F83-BA04-547A-0CE91A18C56A}"/>
              </a:ext>
            </a:extLst>
          </p:cNvPr>
          <p:cNvSpPr txBox="1"/>
          <p:nvPr/>
        </p:nvSpPr>
        <p:spPr>
          <a:xfrm>
            <a:off x="4881067" y="1800831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Web Anwendungen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7507BB-8D5E-7DCA-988B-499E02FD5F12}"/>
              </a:ext>
            </a:extLst>
          </p:cNvPr>
          <p:cNvSpPr txBox="1"/>
          <p:nvPr/>
        </p:nvSpPr>
        <p:spPr>
          <a:xfrm>
            <a:off x="8749360" y="5146553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Big Data Analyse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676347-D305-025B-1D98-4BD534F9FE44}"/>
              </a:ext>
            </a:extLst>
          </p:cNvPr>
          <p:cNvSpPr txBox="1"/>
          <p:nvPr/>
        </p:nvSpPr>
        <p:spPr>
          <a:xfrm>
            <a:off x="1426438" y="5216422"/>
            <a:ext cx="290631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 err="1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Machine</a:t>
            </a:r>
            <a:r>
              <a:rPr lang="de-DE" b="1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learning</a:t>
            </a:r>
            <a:endParaRPr lang="de-DE" b="1" dirty="0">
              <a:solidFill>
                <a:srgbClr val="21DCA7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6EDA42F-EAEE-719B-26CF-C31E5A392403}"/>
              </a:ext>
            </a:extLst>
          </p:cNvPr>
          <p:cNvCxnSpPr>
            <a:endCxn id="3" idx="0"/>
          </p:cNvCxnSpPr>
          <p:nvPr/>
        </p:nvCxnSpPr>
        <p:spPr>
          <a:xfrm>
            <a:off x="5877447" y="2444620"/>
            <a:ext cx="952" cy="591833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" name="Gerader Verbinder 2047">
            <a:extLst>
              <a:ext uri="{FF2B5EF4-FFF2-40B4-BE49-F238E27FC236}">
                <a16:creationId xmlns:a16="http://schemas.microsoft.com/office/drawing/2014/main" id="{6DA58F71-823F-94D2-5C76-632696F86CD0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24148" y="3688053"/>
            <a:ext cx="1902651" cy="421023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Gerader Verbinder 2052">
            <a:extLst>
              <a:ext uri="{FF2B5EF4-FFF2-40B4-BE49-F238E27FC236}">
                <a16:creationId xmlns:a16="http://schemas.microsoft.com/office/drawing/2014/main" id="{C9062E25-6CBC-FD09-E205-E19B12ED3BF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529999" y="3688053"/>
            <a:ext cx="2361755" cy="439434"/>
          </a:xfrm>
          <a:prstGeom prst="line">
            <a:avLst/>
          </a:prstGeom>
          <a:ln w="28575">
            <a:solidFill>
              <a:srgbClr val="21DC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49" name="Gruppieren 2048">
            <a:extLst>
              <a:ext uri="{FF2B5EF4-FFF2-40B4-BE49-F238E27FC236}">
                <a16:creationId xmlns:a16="http://schemas.microsoft.com/office/drawing/2014/main" id="{A35DF4E1-4255-3039-2C5C-72FBCCFDE718}"/>
              </a:ext>
            </a:extLst>
          </p:cNvPr>
          <p:cNvGrpSpPr/>
          <p:nvPr/>
        </p:nvGrpSpPr>
        <p:grpSpPr>
          <a:xfrm>
            <a:off x="9138106" y="3602132"/>
            <a:ext cx="1303200" cy="1303306"/>
            <a:chOff x="9138106" y="3602132"/>
            <a:chExt cx="1303200" cy="1303306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9E37B7E-EB24-F29F-33CF-0DFE711D4D0F}"/>
                </a:ext>
              </a:extLst>
            </p:cNvPr>
            <p:cNvSpPr/>
            <p:nvPr/>
          </p:nvSpPr>
          <p:spPr>
            <a:xfrm>
              <a:off x="9138106" y="3602132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 descr="Ein Bild, das Kreis enthält.&#10;&#10;Automatisch generierte Beschreibung">
              <a:extLst>
                <a:ext uri="{FF2B5EF4-FFF2-40B4-BE49-F238E27FC236}">
                  <a16:creationId xmlns:a16="http://schemas.microsoft.com/office/drawing/2014/main" id="{E2E9A709-A359-991E-5628-CDC79170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148" y="3834227"/>
              <a:ext cx="839115" cy="839115"/>
            </a:xfrm>
            <a:prstGeom prst="rect">
              <a:avLst/>
            </a:prstGeom>
          </p:spPr>
        </p:pic>
      </p:grpSp>
      <p:grpSp>
        <p:nvGrpSpPr>
          <p:cNvPr id="2050" name="Gruppieren 2049">
            <a:extLst>
              <a:ext uri="{FF2B5EF4-FFF2-40B4-BE49-F238E27FC236}">
                <a16:creationId xmlns:a16="http://schemas.microsoft.com/office/drawing/2014/main" id="{34092B81-C597-8446-69F6-5680536F2C43}"/>
              </a:ext>
            </a:extLst>
          </p:cNvPr>
          <p:cNvGrpSpPr/>
          <p:nvPr/>
        </p:nvGrpSpPr>
        <p:grpSpPr>
          <a:xfrm>
            <a:off x="1731116" y="3676367"/>
            <a:ext cx="1303200" cy="1303306"/>
            <a:chOff x="1731116" y="3676367"/>
            <a:chExt cx="1303200" cy="1303306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40512E88-7831-E555-3E1D-5F80A9E05F7D}"/>
                </a:ext>
              </a:extLst>
            </p:cNvPr>
            <p:cNvSpPr/>
            <p:nvPr/>
          </p:nvSpPr>
          <p:spPr>
            <a:xfrm>
              <a:off x="1731116" y="3676367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Grafik 23" descr="Ein Bild, das Symbol, Grafiken, Screenshot, Kreis enthält.&#10;&#10;Automatisch generierte Beschreibung">
              <a:extLst>
                <a:ext uri="{FF2B5EF4-FFF2-40B4-BE49-F238E27FC236}">
                  <a16:creationId xmlns:a16="http://schemas.microsoft.com/office/drawing/2014/main" id="{93036A15-42FA-5EB2-22EC-BA522D08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954" y="3875341"/>
              <a:ext cx="928623" cy="928623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87D5B59-52C2-44C8-CFF9-5D3E6279EE51}"/>
              </a:ext>
            </a:extLst>
          </p:cNvPr>
          <p:cNvGrpSpPr/>
          <p:nvPr/>
        </p:nvGrpSpPr>
        <p:grpSpPr>
          <a:xfrm>
            <a:off x="5240238" y="481453"/>
            <a:ext cx="1303200" cy="1303306"/>
            <a:chOff x="5240238" y="481453"/>
            <a:chExt cx="1303200" cy="1303306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79857626-E049-F0B5-1DF9-C31B61C04F1C}"/>
                </a:ext>
              </a:extLst>
            </p:cNvPr>
            <p:cNvSpPr/>
            <p:nvPr/>
          </p:nvSpPr>
          <p:spPr>
            <a:xfrm>
              <a:off x="5240238" y="481453"/>
              <a:ext cx="1303200" cy="1303306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Grafik 28" descr="Ein Bild, das Screenshot, Rechteck, Design enthält.&#10;&#10;Automatisch generierte Beschreibung">
              <a:extLst>
                <a:ext uri="{FF2B5EF4-FFF2-40B4-BE49-F238E27FC236}">
                  <a16:creationId xmlns:a16="http://schemas.microsoft.com/office/drawing/2014/main" id="{09F06198-8B9A-A877-A6B4-62D67629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200" y="710859"/>
              <a:ext cx="844493" cy="844493"/>
            </a:xfrm>
            <a:prstGeom prst="rect">
              <a:avLst/>
            </a:prstGeom>
          </p:spPr>
        </p:pic>
      </p:grpSp>
      <p:sp>
        <p:nvSpPr>
          <p:cNvPr id="2051" name="Rechteck 2050">
            <a:extLst>
              <a:ext uri="{FF2B5EF4-FFF2-40B4-BE49-F238E27FC236}">
                <a16:creationId xmlns:a16="http://schemas.microsoft.com/office/drawing/2014/main" id="{D1DBA0D9-EABA-4D6F-F34F-5BDABE88BABC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52" name="Gruppieren 2051">
            <a:extLst>
              <a:ext uri="{FF2B5EF4-FFF2-40B4-BE49-F238E27FC236}">
                <a16:creationId xmlns:a16="http://schemas.microsoft.com/office/drawing/2014/main" id="{E82B6242-7154-D1AB-FB11-B7809F40B2C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2054" name="Rechteck 2053">
              <a:extLst>
                <a:ext uri="{FF2B5EF4-FFF2-40B4-BE49-F238E27FC236}">
                  <a16:creationId xmlns:a16="http://schemas.microsoft.com/office/drawing/2014/main" id="{43BEBBC1-6013-530C-49D1-1050BD069501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5" name="Textfeld 2054">
              <a:extLst>
                <a:ext uri="{FF2B5EF4-FFF2-40B4-BE49-F238E27FC236}">
                  <a16:creationId xmlns:a16="http://schemas.microsoft.com/office/drawing/2014/main" id="{080552B8-482E-AEC2-10C4-3FE4A0594C12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2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ED7D1-179D-29FB-1020-AAA2EFA2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F75BFF7-85A2-99C3-7F05-2877EFC23A80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5E0F96C-23FF-2120-B68C-79D117778E1D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9EDA722-368D-A8E7-A848-DD7756E7F343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CAF52EF-80A5-FDC8-4835-5F2C2BDEF98E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  <p:pic>
        <p:nvPicPr>
          <p:cNvPr id="4" name="Grafik 3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AF4A7A17-2D1D-A73A-4026-6CC3CA38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6" y="2176301"/>
            <a:ext cx="3534268" cy="2314898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4D16519-4B3A-6230-B6D5-D723D208D1FE}"/>
              </a:ext>
            </a:extLst>
          </p:cNvPr>
          <p:cNvGrpSpPr/>
          <p:nvPr/>
        </p:nvGrpSpPr>
        <p:grpSpPr>
          <a:xfrm>
            <a:off x="2967317" y="2379385"/>
            <a:ext cx="1995208" cy="523220"/>
            <a:chOff x="2643467" y="2474635"/>
            <a:chExt cx="1995208" cy="52322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E08C009-6F44-78C6-B073-10957E3CD284}"/>
                </a:ext>
              </a:extLst>
            </p:cNvPr>
            <p:cNvSpPr txBox="1"/>
            <p:nvPr/>
          </p:nvSpPr>
          <p:spPr>
            <a:xfrm>
              <a:off x="2643467" y="2474635"/>
              <a:ext cx="1685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Level 1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83160F8-0B87-855E-40DD-92BE4EB0952F}"/>
                </a:ext>
              </a:extLst>
            </p:cNvPr>
            <p:cNvCxnSpPr/>
            <p:nvPr/>
          </p:nvCxnSpPr>
          <p:spPr>
            <a:xfrm>
              <a:off x="3943350" y="2724150"/>
              <a:ext cx="695325" cy="0"/>
            </a:xfrm>
            <a:prstGeom prst="straightConnector1">
              <a:avLst/>
            </a:prstGeom>
            <a:ln>
              <a:solidFill>
                <a:srgbClr val="FF72A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58F6DFC-3C57-1FCF-1353-24C2E07037BF}"/>
              </a:ext>
            </a:extLst>
          </p:cNvPr>
          <p:cNvGrpSpPr/>
          <p:nvPr/>
        </p:nvGrpSpPr>
        <p:grpSpPr>
          <a:xfrm>
            <a:off x="2967317" y="2902605"/>
            <a:ext cx="2414308" cy="650220"/>
            <a:chOff x="2643467" y="2997855"/>
            <a:chExt cx="2414308" cy="650220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07F8BFC-2B8A-0D9C-4EE1-A8877DA288C7}"/>
                </a:ext>
              </a:extLst>
            </p:cNvPr>
            <p:cNvSpPr txBox="1"/>
            <p:nvPr/>
          </p:nvSpPr>
          <p:spPr>
            <a:xfrm>
              <a:off x="2643467" y="2997855"/>
              <a:ext cx="1685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Level 2</a:t>
              </a:r>
            </a:p>
          </p:txBody>
        </p:sp>
        <p:cxnSp>
          <p:nvCxnSpPr>
            <p:cNvPr id="18" name="Verbinder: gewinkelt 17">
              <a:extLst>
                <a:ext uri="{FF2B5EF4-FFF2-40B4-BE49-F238E27FC236}">
                  <a16:creationId xmlns:a16="http://schemas.microsoft.com/office/drawing/2014/main" id="{B798F4ED-244E-A26E-B2A7-1AC6A1468740}"/>
                </a:ext>
              </a:extLst>
            </p:cNvPr>
            <p:cNvCxnSpPr/>
            <p:nvPr/>
          </p:nvCxnSpPr>
          <p:spPr>
            <a:xfrm>
              <a:off x="3943350" y="3257550"/>
              <a:ext cx="1114425" cy="390525"/>
            </a:xfrm>
            <a:prstGeom prst="bentConnector3">
              <a:avLst/>
            </a:prstGeom>
            <a:ln>
              <a:solidFill>
                <a:srgbClr val="E99D2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575B04BB-E924-B66E-1A00-0FB5F7659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350" y="3055938"/>
              <a:ext cx="1114425" cy="201612"/>
            </a:xfrm>
            <a:prstGeom prst="bentConnector3">
              <a:avLst/>
            </a:prstGeom>
            <a:ln>
              <a:solidFill>
                <a:srgbClr val="E99D2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1532C60-9A2F-B590-ABC3-159B2385A3F7}"/>
              </a:ext>
            </a:extLst>
          </p:cNvPr>
          <p:cNvGrpSpPr/>
          <p:nvPr/>
        </p:nvGrpSpPr>
        <p:grpSpPr>
          <a:xfrm>
            <a:off x="2967317" y="3267869"/>
            <a:ext cx="2895320" cy="693876"/>
            <a:chOff x="2643467" y="3363119"/>
            <a:chExt cx="2895320" cy="69387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B825B55-D151-C1BF-0DE6-072FC4B36798}"/>
                </a:ext>
              </a:extLst>
            </p:cNvPr>
            <p:cNvSpPr txBox="1"/>
            <p:nvPr/>
          </p:nvSpPr>
          <p:spPr>
            <a:xfrm>
              <a:off x="2643467" y="3533775"/>
              <a:ext cx="1685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Level 3</a:t>
              </a:r>
            </a:p>
          </p:txBody>
        </p:sp>
        <p:cxnSp>
          <p:nvCxnSpPr>
            <p:cNvPr id="25" name="Verbinder: gewinkelt 24">
              <a:extLst>
                <a:ext uri="{FF2B5EF4-FFF2-40B4-BE49-F238E27FC236}">
                  <a16:creationId xmlns:a16="http://schemas.microsoft.com/office/drawing/2014/main" id="{B1E56ACD-0F1F-26F5-2997-7544CC59FAD6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50" y="3781424"/>
              <a:ext cx="1593480" cy="152401"/>
            </a:xfrm>
            <a:prstGeom prst="bentConnector3">
              <a:avLst/>
            </a:prstGeom>
            <a:ln>
              <a:solidFill>
                <a:srgbClr val="21DCA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4EEFE7B4-6A93-1BF5-704F-47271F85D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350" y="3363119"/>
              <a:ext cx="1595437" cy="418305"/>
            </a:xfrm>
            <a:prstGeom prst="bentConnector3">
              <a:avLst/>
            </a:prstGeom>
            <a:ln>
              <a:solidFill>
                <a:srgbClr val="21DCA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81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F9B80-D040-B36D-6D20-2CBC937F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2E06D7F-489A-AFBD-74E3-AE3637E6AD61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BCD225E-9FD8-4126-E5F1-935D2B79BDEC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73DFC26-5EEA-E712-92A9-F76D1D46C104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2C424E0-F919-222B-E307-EA594C2A709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B8A002-3DBF-EC2F-2437-A538823AB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-1"/>
          <a:stretch/>
        </p:blipFill>
        <p:spPr>
          <a:xfrm>
            <a:off x="1467376" y="1752174"/>
            <a:ext cx="4115737" cy="309700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14E9A7F-624E-137D-D484-3D70578F2A0A}"/>
              </a:ext>
            </a:extLst>
          </p:cNvPr>
          <p:cNvSpPr txBox="1"/>
          <p:nvPr/>
        </p:nvSpPr>
        <p:spPr>
          <a:xfrm>
            <a:off x="1467376" y="1040881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F858E59-EE0E-023A-6D06-F6A64308B0AC}"/>
              </a:ext>
            </a:extLst>
          </p:cNvPr>
          <p:cNvSpPr txBox="1"/>
          <p:nvPr/>
        </p:nvSpPr>
        <p:spPr>
          <a:xfrm>
            <a:off x="6298263" y="1040881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Python</a:t>
            </a:r>
          </a:p>
        </p:txBody>
      </p:sp>
      <p:pic>
        <p:nvPicPr>
          <p:cNvPr id="16" name="Grafik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0FA270F-5B93-844B-A269-0C059240D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64" y="1742839"/>
            <a:ext cx="4741212" cy="26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8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C719E-F399-39BA-6988-C978B6EB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AE8DACC-4385-90A2-9BB1-2F4FFDAD6C71}"/>
              </a:ext>
            </a:extLst>
          </p:cNvPr>
          <p:cNvGrpSpPr/>
          <p:nvPr/>
        </p:nvGrpSpPr>
        <p:grpSpPr>
          <a:xfrm>
            <a:off x="9390428" y="1379320"/>
            <a:ext cx="1231200" cy="1231200"/>
            <a:chOff x="3630993" y="3785369"/>
            <a:chExt cx="2444400" cy="2444729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96627462-383A-E68F-0FE2-3381E2B64300}"/>
                </a:ext>
              </a:extLst>
            </p:cNvPr>
            <p:cNvSpPr/>
            <p:nvPr/>
          </p:nvSpPr>
          <p:spPr>
            <a:xfrm>
              <a:off x="3630993" y="3785369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4C47F26-6788-FB88-437C-B677FA0EC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461" y="4325298"/>
              <a:ext cx="1465265" cy="160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3CE3E0D-CCD9-0A91-4BE5-8145AFE588FC}"/>
              </a:ext>
            </a:extLst>
          </p:cNvPr>
          <p:cNvSpPr txBox="1"/>
          <p:nvPr/>
        </p:nvSpPr>
        <p:spPr>
          <a:xfrm>
            <a:off x="776932" y="1577316"/>
            <a:ext cx="8124472" cy="88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Einsatzszenario: 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Chatbot, maschinelles Lernen, Automatisierung von Aufgaben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B055F2-7D69-3992-1057-622FBB0B60EC}"/>
              </a:ext>
            </a:extLst>
          </p:cNvPr>
          <p:cNvSpPr txBox="1"/>
          <p:nvPr/>
        </p:nvSpPr>
        <p:spPr>
          <a:xfrm>
            <a:off x="776931" y="3280136"/>
            <a:ext cx="4560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Vorzüge: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Vielseitig einsetzbar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Klare und lesbare Syntax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Umfangreiche Standardbibliothek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A84998-1287-5B49-09E8-F51D35FAD142}"/>
              </a:ext>
            </a:extLst>
          </p:cNvPr>
          <p:cNvSpPr txBox="1"/>
          <p:nvPr/>
        </p:nvSpPr>
        <p:spPr>
          <a:xfrm>
            <a:off x="6503595" y="3280136"/>
            <a:ext cx="50601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Herausforderungen: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Nicht für das Frontend geeignet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Skalierbarkeit bei großen Anwendungen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Probleme mit Version Kompatibilität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C84BEE-2882-3077-9BF0-7A468B6ABCF6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38A490F-2967-61E6-A086-4F12FEE8CBD3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80B2074-8FC4-02D4-946D-0969D7D4AD0D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6CEE3B2-153A-4930-2A36-DABB420073BD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21DCA7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6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BF2D5E-DCAC-354C-4D76-AFC2C67F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86D636E-57BC-344C-3FCA-C8493A299CB1}"/>
              </a:ext>
            </a:extLst>
          </p:cNvPr>
          <p:cNvGrpSpPr/>
          <p:nvPr/>
        </p:nvGrpSpPr>
        <p:grpSpPr>
          <a:xfrm>
            <a:off x="4863916" y="1018811"/>
            <a:ext cx="2444400" cy="2444729"/>
            <a:chOff x="7062758" y="556087"/>
            <a:chExt cx="2444400" cy="2444729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2FE57664-3444-A90E-9746-CFE00FC5A219}"/>
                </a:ext>
              </a:extLst>
            </p:cNvPr>
            <p:cNvSpPr/>
            <p:nvPr/>
          </p:nvSpPr>
          <p:spPr>
            <a:xfrm>
              <a:off x="7062758" y="556087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CFA44B9-63B6-D8C3-69B8-962E35EF7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195" y="1259284"/>
              <a:ext cx="1887858" cy="101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B36A2E17-AA46-A4C3-1F8E-44DE04DD3930}"/>
              </a:ext>
            </a:extLst>
          </p:cNvPr>
          <p:cNvSpPr txBox="1"/>
          <p:nvPr/>
        </p:nvSpPr>
        <p:spPr>
          <a:xfrm>
            <a:off x="122440" y="4357342"/>
            <a:ext cx="1194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Hypertext </a:t>
            </a:r>
            <a:r>
              <a:rPr lang="de-DE" sz="4400" b="1" dirty="0" err="1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Preprocessor</a:t>
            </a:r>
            <a:endParaRPr lang="de-DE" sz="44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2BEEF6-CD8C-1EF6-79F7-BDEF1D7E1DF8}"/>
              </a:ext>
            </a:extLst>
          </p:cNvPr>
          <p:cNvSpPr txBox="1"/>
          <p:nvPr/>
        </p:nvSpPr>
        <p:spPr>
          <a:xfrm>
            <a:off x="317500" y="5372773"/>
            <a:ext cx="1155699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Prozedurale Sprache | Veröffentlicht 1995 | Entwickelt von Rasmus </a:t>
            </a:r>
            <a:r>
              <a:rPr lang="de-DE" sz="1600" dirty="0" err="1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Lerdorf</a:t>
            </a:r>
            <a:endParaRPr lang="de-DE" sz="1600" dirty="0">
              <a:solidFill>
                <a:srgbClr val="21DCA7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D549FB-99C5-BD6B-870D-B6ED7E3E9CEA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8D86FAB-A961-807E-64D3-9BFE9254F9C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B6F218-A9BF-31A0-C6F0-9724ED492130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61965BC-FF83-09B6-2537-D15FBBBDD181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057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A8A91-BD0F-9C7B-7D42-2E70F8D6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CE08350-89AE-2A7A-333A-866F85076A7F}"/>
              </a:ext>
            </a:extLst>
          </p:cNvPr>
          <p:cNvSpPr txBox="1"/>
          <p:nvPr/>
        </p:nvSpPr>
        <p:spPr>
          <a:xfrm>
            <a:off x="5442052" y="1188712"/>
            <a:ext cx="556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Entwickelt von Rasmus </a:t>
            </a:r>
            <a:r>
              <a:rPr lang="de-DE" sz="2000" b="1" dirty="0" err="1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Lerdorf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C57ADC-7DAA-C54A-55ED-7D25D7671158}"/>
              </a:ext>
            </a:extLst>
          </p:cNvPr>
          <p:cNvSpPr txBox="1"/>
          <p:nvPr/>
        </p:nvSpPr>
        <p:spPr>
          <a:xfrm>
            <a:off x="5444911" y="1707538"/>
            <a:ext cx="553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Dänisch-kanadischer Programmierer</a:t>
            </a:r>
          </a:p>
        </p:txBody>
      </p:sp>
      <p:pic>
        <p:nvPicPr>
          <p:cNvPr id="3074" name="Picture 2" descr="Rasmus Lerdorf | DrupalCon Copenhagen 2010 | Michael Schmid | Flickr">
            <a:extLst>
              <a:ext uri="{FF2B5EF4-FFF2-40B4-BE49-F238E27FC236}">
                <a16:creationId xmlns:a16="http://schemas.microsoft.com/office/drawing/2014/main" id="{7F6BFB2B-C7DB-9EED-7065-3353F1C73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BBE9E0-1A1C-DF70-E1D7-0B714CA2525A}"/>
              </a:ext>
            </a:extLst>
          </p:cNvPr>
          <p:cNvSpPr txBox="1"/>
          <p:nvPr/>
        </p:nvSpPr>
        <p:spPr>
          <a:xfrm>
            <a:off x="4840287" y="3242917"/>
            <a:ext cx="66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7030A0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P</a:t>
            </a:r>
            <a:r>
              <a:rPr lang="de-DE" sz="36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ERSONAL </a:t>
            </a:r>
            <a:r>
              <a:rPr lang="de-DE" sz="3600" b="1" dirty="0">
                <a:solidFill>
                  <a:srgbClr val="7030A0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</a:t>
            </a:r>
            <a:r>
              <a:rPr lang="de-DE" sz="36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OME </a:t>
            </a:r>
            <a:r>
              <a:rPr lang="de-DE" sz="3600" b="1" dirty="0">
                <a:solidFill>
                  <a:srgbClr val="7030A0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P</a:t>
            </a:r>
            <a:r>
              <a:rPr lang="de-DE" sz="36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AGE</a:t>
            </a:r>
            <a:endParaRPr lang="de-DE" sz="36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0573C9E-AD07-65F7-9227-8B51BA1E5E90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357AF3C-A568-5470-9CCA-CBA1B0C6B39D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54A4A98-E8A0-A68E-39B6-BF416181AB65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B0E3904-72F0-6275-515F-BDA0443725C7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A8C21B4-22DD-7E0B-F0B0-8F182255CDA3}"/>
              </a:ext>
            </a:extLst>
          </p:cNvPr>
          <p:cNvSpPr txBox="1"/>
          <p:nvPr/>
        </p:nvSpPr>
        <p:spPr>
          <a:xfrm>
            <a:off x="5414265" y="4905207"/>
            <a:ext cx="556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Hypertext </a:t>
            </a:r>
            <a:r>
              <a:rPr lang="de-DE" sz="3600" b="1" dirty="0" err="1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Preprocessor</a:t>
            </a:r>
            <a:endParaRPr lang="de-DE" sz="36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CEC2EF66-97D4-F275-3339-69876AD45134}"/>
              </a:ext>
            </a:extLst>
          </p:cNvPr>
          <p:cNvSpPr/>
          <p:nvPr/>
        </p:nvSpPr>
        <p:spPr>
          <a:xfrm>
            <a:off x="8043069" y="4213213"/>
            <a:ext cx="361950" cy="52384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4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57CD-8B83-C16C-04F6-0665DA94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AEF63AC-3608-42E1-48CF-C54C7FB86BC1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729F965-A10E-102A-C6BE-03E4558FF605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432FBCB-24BA-09F2-7A13-DDCA68E50337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B7F08E8-0375-5BC5-E048-1B623195CF1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  <p:pic>
        <p:nvPicPr>
          <p:cNvPr id="4102" name="Picture 6" descr="GeoCities website in 1995">
            <a:extLst>
              <a:ext uri="{FF2B5EF4-FFF2-40B4-BE49-F238E27FC236}">
                <a16:creationId xmlns:a16="http://schemas.microsoft.com/office/drawing/2014/main" id="{B70D5A5A-F13D-7F57-B6F7-AC46EDDC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71500"/>
            <a:ext cx="7905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45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F799B-D802-6A03-126F-1D456A50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22EE269-E749-BD3C-E70D-63A7FEFB7758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0EAD314-06E7-1BB0-C5EB-1253050D295F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E7BCF40-D2CA-3894-E09F-2D87E3A614C0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F14ACF6-81C2-69B1-1EDC-E3B73951DBB1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  <p:pic>
        <p:nvPicPr>
          <p:cNvPr id="4" name="Grafik 3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3A74991D-5A79-30C7-2642-D09092DA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9" y="1811113"/>
            <a:ext cx="4305901" cy="321037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A1A24EE-B296-926E-935E-BD98406A21E2}"/>
              </a:ext>
            </a:extLst>
          </p:cNvPr>
          <p:cNvSpPr txBox="1"/>
          <p:nvPr/>
        </p:nvSpPr>
        <p:spPr>
          <a:xfrm>
            <a:off x="3943049" y="1021831"/>
            <a:ext cx="257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Hello.php</a:t>
            </a:r>
            <a:endParaRPr lang="de-DE" sz="2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86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B2C67-B235-F3DC-3DD0-ED33EDC63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23D8342-27DF-0CC9-F18F-6911DFBD8719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4CA8052-1DCE-344E-C3D4-FA9E4EB2B850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6ED808B-D80B-A6BE-E624-D9592E78226F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D555340-3695-5ED1-8154-1478595DC00C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  <p:pic>
        <p:nvPicPr>
          <p:cNvPr id="4" name="Grafik 3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D6CA49F-22E0-A8DE-C123-B5DBD60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0" y="2278745"/>
            <a:ext cx="3119620" cy="23259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7C3B44-2A2C-A44A-ACFB-0BE25D0D127E}"/>
              </a:ext>
            </a:extLst>
          </p:cNvPr>
          <p:cNvSpPr txBox="1"/>
          <p:nvPr/>
        </p:nvSpPr>
        <p:spPr>
          <a:xfrm>
            <a:off x="1085550" y="1463157"/>
            <a:ext cx="257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PHP-Code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9E3B387-BDC1-13A1-D93D-82108B0E34DD}"/>
              </a:ext>
            </a:extLst>
          </p:cNvPr>
          <p:cNvGrpSpPr/>
          <p:nvPr/>
        </p:nvGrpSpPr>
        <p:grpSpPr>
          <a:xfrm>
            <a:off x="4205170" y="1463157"/>
            <a:ext cx="6558677" cy="3132818"/>
            <a:chOff x="4205170" y="1463157"/>
            <a:chExt cx="6558677" cy="3132818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52B91B3-0AA9-F63F-1349-9AB15F1D36A1}"/>
                </a:ext>
              </a:extLst>
            </p:cNvPr>
            <p:cNvSpPr txBox="1"/>
            <p:nvPr/>
          </p:nvSpPr>
          <p:spPr>
            <a:xfrm>
              <a:off x="8120180" y="1463157"/>
              <a:ext cx="25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HTML-Code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02E59FC6-689E-1D8D-71D9-CFB03AE1238C}"/>
                </a:ext>
              </a:extLst>
            </p:cNvPr>
            <p:cNvGrpSpPr/>
            <p:nvPr/>
          </p:nvGrpSpPr>
          <p:grpSpPr>
            <a:xfrm>
              <a:off x="4205170" y="2632176"/>
              <a:ext cx="3915010" cy="1593643"/>
              <a:chOff x="4205170" y="2632176"/>
              <a:chExt cx="3915010" cy="1593643"/>
            </a:xfrm>
          </p:grpSpPr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69B0CC34-2676-B31B-3175-E80563476B09}"/>
                  </a:ext>
                </a:extLst>
              </p:cNvPr>
              <p:cNvSpPr/>
              <p:nvPr/>
            </p:nvSpPr>
            <p:spPr>
              <a:xfrm>
                <a:off x="4205170" y="3170237"/>
                <a:ext cx="3915010" cy="542925"/>
              </a:xfrm>
              <a:prstGeom prst="rightArrow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09456FF8-E84E-1DAF-4C25-DD6CFB26D55D}"/>
                  </a:ext>
                </a:extLst>
              </p:cNvPr>
              <p:cNvSpPr/>
              <p:nvPr/>
            </p:nvSpPr>
            <p:spPr>
              <a:xfrm>
                <a:off x="5286374" y="2632176"/>
                <a:ext cx="1619250" cy="1593643"/>
              </a:xfrm>
              <a:prstGeom prst="rect">
                <a:avLst/>
              </a:prstGeom>
              <a:solidFill>
                <a:srgbClr val="111A2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 descr="Ein Bild, das Kreis enthält.&#10;&#10;Automatisch generierte Beschreibung">
                <a:extLst>
                  <a:ext uri="{FF2B5EF4-FFF2-40B4-BE49-F238E27FC236}">
                    <a16:creationId xmlns:a16="http://schemas.microsoft.com/office/drawing/2014/main" id="{E722E435-BB23-E891-6A8C-2EF0FEA7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3111" y="2794080"/>
                <a:ext cx="1269841" cy="1269841"/>
              </a:xfrm>
              <a:prstGeom prst="rect">
                <a:avLst/>
              </a:prstGeom>
            </p:spPr>
          </p:pic>
        </p:grpSp>
        <p:pic>
          <p:nvPicPr>
            <p:cNvPr id="15" name="Grafik 14" descr="Ein Bild, das Text, Screenshot, Schrift, Grafiken enthält.&#10;&#10;Automatisch generierte Beschreibung">
              <a:extLst>
                <a:ext uri="{FF2B5EF4-FFF2-40B4-BE49-F238E27FC236}">
                  <a16:creationId xmlns:a16="http://schemas.microsoft.com/office/drawing/2014/main" id="{C3434030-5A68-E8B1-C071-7F75BF97B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159" y="2262024"/>
              <a:ext cx="2600688" cy="2333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03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E676A-F780-7F86-5991-254A6BC8A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B2CC0BF-0807-10B2-8578-222FD6FC9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79" y="1338525"/>
            <a:ext cx="5188736" cy="41809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B2245BF-E401-24F3-1188-CAFAC4D8FBDF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F7B821B-E6DD-E01A-52A1-E21AE0B3331E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86B4110-C216-A6CC-11F8-2486A8DDE41D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CD94122-5BAC-DC4A-4BC9-EF14FF5490B3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636AB1B-82B6-6F40-6061-AB9AA0977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-1"/>
          <a:stretch/>
        </p:blipFill>
        <p:spPr>
          <a:xfrm>
            <a:off x="1067326" y="1347860"/>
            <a:ext cx="4115737" cy="30970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BD8D408-CE49-3CA6-480B-95596ADA9BDE}"/>
              </a:ext>
            </a:extLst>
          </p:cNvPr>
          <p:cNvSpPr txBox="1"/>
          <p:nvPr/>
        </p:nvSpPr>
        <p:spPr>
          <a:xfrm>
            <a:off x="1067326" y="636567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84CE82-AEFA-01E2-DB24-CA8B7E6B9A5D}"/>
              </a:ext>
            </a:extLst>
          </p:cNvPr>
          <p:cNvSpPr txBox="1"/>
          <p:nvPr/>
        </p:nvSpPr>
        <p:spPr>
          <a:xfrm>
            <a:off x="5898213" y="636567"/>
            <a:ext cx="265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306077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11CD3-9DC1-B905-4A50-89796187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D4F24EB-DCD5-0FAD-856D-FEEE0623AFEF}"/>
              </a:ext>
            </a:extLst>
          </p:cNvPr>
          <p:cNvSpPr txBox="1"/>
          <p:nvPr/>
        </p:nvSpPr>
        <p:spPr>
          <a:xfrm>
            <a:off x="1464080" y="1811044"/>
            <a:ext cx="92638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Übersicht und Vergleich </a:t>
            </a:r>
          </a:p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von Programmiersprachen </a:t>
            </a:r>
          </a:p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in der Webentwicklung</a:t>
            </a:r>
            <a:r>
              <a:rPr lang="de-DE" sz="4400" b="1" dirty="0">
                <a:solidFill>
                  <a:srgbClr val="21DCA7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5803806-0BFF-000B-F6FA-4DAB359B8985}"/>
              </a:ext>
            </a:extLst>
          </p:cNvPr>
          <p:cNvSpPr txBox="1"/>
          <p:nvPr/>
        </p:nvSpPr>
        <p:spPr>
          <a:xfrm>
            <a:off x="2863907" y="4326695"/>
            <a:ext cx="646418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Präsentiert von Silas Noah Stöhr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5A800C1-2DE8-737E-2355-6FC098DDFB81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064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1753-AEE0-5CAE-376E-681E3E49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8D48F7D-F8A1-7920-4B3E-E0E5B0853970}"/>
              </a:ext>
            </a:extLst>
          </p:cNvPr>
          <p:cNvGrpSpPr/>
          <p:nvPr/>
        </p:nvGrpSpPr>
        <p:grpSpPr>
          <a:xfrm>
            <a:off x="9401264" y="1379320"/>
            <a:ext cx="1231200" cy="1231200"/>
            <a:chOff x="7062758" y="556087"/>
            <a:chExt cx="2444400" cy="2444729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AB127D2F-181C-5CB7-9894-8E0AF545E5C5}"/>
                </a:ext>
              </a:extLst>
            </p:cNvPr>
            <p:cNvSpPr/>
            <p:nvPr/>
          </p:nvSpPr>
          <p:spPr>
            <a:xfrm>
              <a:off x="7062758" y="556087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CB8470-EDDD-5B1E-034A-82B340708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195" y="1259284"/>
              <a:ext cx="1887858" cy="101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F3B7D03-4B2F-B62E-6CAE-71FE86A9D5E5}"/>
              </a:ext>
            </a:extLst>
          </p:cNvPr>
          <p:cNvSpPr txBox="1"/>
          <p:nvPr/>
        </p:nvSpPr>
        <p:spPr>
          <a:xfrm>
            <a:off x="776932" y="1577316"/>
            <a:ext cx="8124472" cy="88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Einsatzszenario: 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Kontaktformular, APIs, Content-Management-Systeme, Webshops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1C926C-920B-66ED-0C42-8D3341B99EB5}"/>
              </a:ext>
            </a:extLst>
          </p:cNvPr>
          <p:cNvSpPr txBox="1"/>
          <p:nvPr/>
        </p:nvSpPr>
        <p:spPr>
          <a:xfrm>
            <a:off x="776931" y="3280136"/>
            <a:ext cx="459516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Vorzüge: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Schnell für dynamische Webseiten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Breite Unterstützung und Verfügbarkeit in</a:t>
            </a:r>
          </a:p>
          <a:p>
            <a:r>
              <a:rPr lang="de-DE" sz="1600" dirty="0">
                <a:solidFill>
                  <a:schemeClr val="bg1"/>
                </a:solidFill>
              </a:rPr>
              <a:t>           Hosting-Umgebungen</a:t>
            </a:r>
          </a:p>
          <a:p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✔️   </a:t>
            </a:r>
            <a:r>
              <a:rPr lang="de-DE" sz="1600" dirty="0">
                <a:solidFill>
                  <a:schemeClr val="bg1"/>
                </a:solidFill>
              </a:rPr>
              <a:t>Gute Integration mit Datenbanken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DC4BC5-F657-706C-4470-A873476FE7D2}"/>
              </a:ext>
            </a:extLst>
          </p:cNvPr>
          <p:cNvSpPr txBox="1"/>
          <p:nvPr/>
        </p:nvSpPr>
        <p:spPr>
          <a:xfrm>
            <a:off x="6503595" y="3280136"/>
            <a:ext cx="50601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Herausforderungen:</a:t>
            </a: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Syntax weniger elegant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Aufgrund seiner Flexibilität kann PHP</a:t>
            </a:r>
          </a:p>
          <a:p>
            <a:r>
              <a:rPr lang="de-DE" sz="1600" dirty="0">
                <a:solidFill>
                  <a:schemeClr val="bg1"/>
                </a:solidFill>
              </a:rPr>
              <a:t>           anfällig für unsicheren Code sein</a:t>
            </a:r>
          </a:p>
          <a:p>
            <a:r>
              <a:rPr lang="de-DE" sz="16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⚠️</a:t>
            </a:r>
            <a:r>
              <a:rPr lang="de-DE" sz="1600" dirty="0">
                <a:solidFill>
                  <a:srgbClr val="8AB4F8"/>
                </a:solidFill>
                <a:latin typeface="arial" panose="020B0604020202020204" pitchFamily="34" charset="0"/>
              </a:rPr>
              <a:t>   </a:t>
            </a:r>
            <a:r>
              <a:rPr lang="de-DE" sz="1600" dirty="0">
                <a:solidFill>
                  <a:schemeClr val="bg1"/>
                </a:solidFill>
              </a:rPr>
              <a:t>Fragmentierung durch verschiedene</a:t>
            </a:r>
          </a:p>
          <a:p>
            <a:r>
              <a:rPr lang="de-DE" sz="1600" dirty="0">
                <a:solidFill>
                  <a:schemeClr val="bg1"/>
                </a:solidFill>
              </a:rPr>
              <a:t>           PHP-Versionen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51B9A28-44B1-A7BD-15AF-378C4A79073E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63273C5-CDD4-F7F8-3782-FE624D8FAD09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CF39521-C44C-A2D6-2939-7222B087E3DF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2109403-42FE-C564-14F3-D8399292BE9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7030A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7682-24C5-EB86-D8B3-4FA336E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30F9EC2-4F94-ADD8-5158-970CB2A108C6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21DC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1C14E6-672F-51D1-EE4A-98176E12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26" y="1064669"/>
            <a:ext cx="8733148" cy="41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8F0774D-844A-D7F5-4CD1-5AC068A307FE}"/>
              </a:ext>
            </a:extLst>
          </p:cNvPr>
          <p:cNvSpPr txBox="1"/>
          <p:nvPr/>
        </p:nvSpPr>
        <p:spPr>
          <a:xfrm>
            <a:off x="1729426" y="5444018"/>
            <a:ext cx="873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Quelle: TIOBE-Index </a:t>
            </a:r>
          </a:p>
        </p:txBody>
      </p:sp>
    </p:spTree>
    <p:extLst>
      <p:ext uri="{BB962C8B-B14F-4D97-AF65-F5344CB8AC3E}">
        <p14:creationId xmlns:p14="http://schemas.microsoft.com/office/powerpoint/2010/main" val="1121719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950EB-A536-5807-27CE-C68C1D6AC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50903A6-900B-DD21-F890-10269A638BCB}"/>
              </a:ext>
            </a:extLst>
          </p:cNvPr>
          <p:cNvSpPr txBox="1"/>
          <p:nvPr/>
        </p:nvSpPr>
        <p:spPr>
          <a:xfrm>
            <a:off x="552095" y="135791"/>
            <a:ext cx="11087809" cy="658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Quellen</a:t>
            </a:r>
            <a:endParaRPr lang="de-DE" sz="1100" b="1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1100" b="1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Logos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HTML: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HTML5_logo_resized.svg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3.0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Unported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2024-02-07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CSS: 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CSS3_logo_and_wordmark.svg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3.0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Unported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2024-02-07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JS: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Unofficial_JavaScript_logo_2.svg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 Williams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3.0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Unported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2024-02-07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Python: 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Python_logo_and_wordmark.svg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 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 Trademark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Usage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Policy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2024-02-07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PHP: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PHP-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logo.svg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 Colin Viebrock 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 Alike 4.0 International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2024-02-07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Chrome: 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3AGoogle_Chrome_icon_(February_2022).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 Alike 4.0 International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 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Firefox: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2C_2019.svg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Mozilla Corporation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unter 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 Alike 4.0 International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 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Safari: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Safari_browser_logo.svg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Inc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3.0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Unported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 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Edge: </a:t>
            </a:r>
            <a:r>
              <a:rPr lang="de-DE" sz="1000" dirty="0">
                <a:solidFill>
                  <a:schemeClr val="bg1"/>
                </a:solidFill>
                <a:latin typeface="Linux Libertine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Edge logo (2019).</a:t>
            </a:r>
            <a:r>
              <a:rPr lang="de-DE" sz="1000" dirty="0" err="1">
                <a:solidFill>
                  <a:schemeClr val="bg1"/>
                </a:solidFill>
                <a:latin typeface="Linux Libertine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r>
              <a:rPr lang="de-DE" sz="1000" dirty="0">
                <a:solidFill>
                  <a:schemeClr val="bg1"/>
                </a:solidFill>
                <a:latin typeface="Linux Libertine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Corporation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MIT-Lizenz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 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Medienpalast Kunden: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https://www.medienpalast.net/referenzen/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Medienpalast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Medienpalast.net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Persönliche Erlaubnis, 2024-02-14</a:t>
            </a: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Bilder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 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Medienpalast Bilder: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https://www.medienpalast.net/agentur/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Medienpalast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Medienpalast.net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Persönliche Erlaubnis, 2024-02-14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Tim Berners-Lee: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16662336315_6acccc6d0e_k.jpg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flickr.com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 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flickr.com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 DEED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Guido van Rossum: </a:t>
            </a:r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Guido van Rossum (6984267183) (cropped).jpg von </a:t>
            </a:r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Mahmoud Hashemi</a:t>
            </a:r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2.0 DEED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Monty Python: 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Monty Python Live 02-07-14 12 27 13 (14415368570).jpg von </a:t>
            </a:r>
            <a:r>
              <a:rPr lang="de-DE" sz="1000" u="none" strike="noStrike" dirty="0">
                <a:solidFill>
                  <a:schemeClr val="bg1"/>
                </a:solidFill>
                <a:effectLst/>
                <a:latin typeface="inherit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Eduardo </a:t>
            </a:r>
            <a:r>
              <a:rPr lang="de-DE" sz="1000" u="none" strike="noStrike" dirty="0" err="1">
                <a:solidFill>
                  <a:schemeClr val="bg1"/>
                </a:solidFill>
                <a:effectLst/>
                <a:latin typeface="inherit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Unda-Sanzana</a:t>
            </a:r>
            <a:r>
              <a:rPr lang="de-DE" sz="1000" dirty="0">
                <a:solidFill>
                  <a:schemeClr val="bg1"/>
                </a:solidFill>
                <a:latin typeface="inherit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2.0 DEED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Alte Webseite: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geocities-1995.png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Design Museum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Design Museum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 DEED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Grafiken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Skelett: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lime-halloween-skeleton-welcome.png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Körper: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lime-diver.png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Doktor: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lime-doctor.png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Icons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Server: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icons8-cloud-development-100.png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Mobile: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icons8-multiple-devices-100.png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Desktop: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icons8-desktop-100.png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2024-02-12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Web: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icons8-web-100.png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Big Data: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icons8-mind-map-100.png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KI: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icons8-ai-100.png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Zahnräder: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icons8-settings-100.png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von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auf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Icons8.com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unter der 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Icons 8  Lizenz</a:t>
            </a:r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, 2024-02-13</a:t>
            </a: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Code Bilder:</a:t>
            </a:r>
          </a:p>
          <a:p>
            <a:r>
              <a:rPr lang="de-DE" sz="1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Alle Bilder mit Programmiercode wurden von Silas Noah Stöhr erstellt, mit dem Programm: </a:t>
            </a:r>
            <a:r>
              <a:rPr lang="de-DE" sz="1000" b="0" i="0" dirty="0">
                <a:solidFill>
                  <a:schemeClr val="bg1"/>
                </a:solidFill>
                <a:effectLst/>
                <a:latin typeface="Google Sans"/>
              </a:rPr>
              <a:t>Visual Studio Code.</a:t>
            </a:r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10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AutoShape 2" descr="Web Design Museum">
            <a:hlinkClick r:id="rId45"/>
            <a:extLst>
              <a:ext uri="{FF2B5EF4-FFF2-40B4-BE49-F238E27FC236}">
                <a16:creationId xmlns:a16="http://schemas.microsoft.com/office/drawing/2014/main" id="{E0E8F1C4-D3B3-A844-3395-6B94B1BDAE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7125" y="6937725"/>
            <a:ext cx="17335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37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0F37E-94BC-3910-1B7F-AFF37F65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7D658DB-858E-5F97-3ECC-3889B7333E75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4600D8-A789-3BCA-A716-AD2925CE4F78}"/>
              </a:ext>
            </a:extLst>
          </p:cNvPr>
          <p:cNvSpPr txBox="1"/>
          <p:nvPr/>
        </p:nvSpPr>
        <p:spPr>
          <a:xfrm>
            <a:off x="317500" y="4333136"/>
            <a:ext cx="1155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Hypertext Markup Language</a:t>
            </a:r>
            <a:endParaRPr lang="de-DE" sz="44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1A5B1E-6B4F-1BBC-2F4D-99C3F179F3B6}"/>
              </a:ext>
            </a:extLst>
          </p:cNvPr>
          <p:cNvSpPr txBox="1"/>
          <p:nvPr/>
        </p:nvSpPr>
        <p:spPr>
          <a:xfrm>
            <a:off x="317500" y="5372773"/>
            <a:ext cx="1155699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21DCA7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Auszeichnungssprache | Veröffentlicht 1992 | Entwickelt von W3C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B038336-C3A6-B48F-A8DA-0CEF0EDEE094}"/>
              </a:ext>
            </a:extLst>
          </p:cNvPr>
          <p:cNvGrpSpPr/>
          <p:nvPr/>
        </p:nvGrpSpPr>
        <p:grpSpPr>
          <a:xfrm>
            <a:off x="4873799" y="1118729"/>
            <a:ext cx="2444400" cy="2444729"/>
            <a:chOff x="962009" y="1632856"/>
            <a:chExt cx="2444400" cy="2444729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C478AA1F-52E9-C158-D084-81C45569A524}"/>
                </a:ext>
              </a:extLst>
            </p:cNvPr>
            <p:cNvSpPr/>
            <p:nvPr/>
          </p:nvSpPr>
          <p:spPr>
            <a:xfrm>
              <a:off x="962009" y="1632856"/>
              <a:ext cx="2444400" cy="2444729"/>
            </a:xfrm>
            <a:prstGeom prst="roundRect">
              <a:avLst>
                <a:gd name="adj" fmla="val 50000"/>
              </a:avLst>
            </a:prstGeom>
            <a:solidFill>
              <a:srgbClr val="21DC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3F3F300-04A2-30FC-4439-A843D865D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126" y="2002419"/>
              <a:ext cx="1158405" cy="163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12BE147-FF80-8F34-2E58-716C4806F1F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B863CDC-17B6-B998-5E42-B29D031122DC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8BE73A9A-CA05-B754-A94F-A659E59100B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92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DEE3C-D7A3-F824-D2B1-0916CE9B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Säugetier, Text, Haustier enthält.&#10;&#10;Automatisch generierte Beschreibung">
            <a:extLst>
              <a:ext uri="{FF2B5EF4-FFF2-40B4-BE49-F238E27FC236}">
                <a16:creationId xmlns:a16="http://schemas.microsoft.com/office/drawing/2014/main" id="{08C7836B-FEE3-0DB4-7CBC-FDF584A6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34" y="653837"/>
            <a:ext cx="3067478" cy="5382376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D226A0-C213-D421-78AA-7758CE196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5" y="2066742"/>
            <a:ext cx="5925377" cy="291505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F5C1AC2-6883-2CBE-7D44-4C20C7BD6B2E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E95576F-9B7D-CBEA-51DD-996EAE7D8294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A49052A-E2BC-8A36-80A3-B9EAEC9CE07F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E89FE53-0576-B994-CA8E-7F27C296F638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4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0C60C-189E-262F-230E-B6E2654B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Elektronik, Computer, Im Haus enthält.&#10;&#10;Automatisch generierte Beschreibung">
            <a:extLst>
              <a:ext uri="{FF2B5EF4-FFF2-40B4-BE49-F238E27FC236}">
                <a16:creationId xmlns:a16="http://schemas.microsoft.com/office/drawing/2014/main" id="{0FB28BF0-4E9B-14F1-1742-93E113BE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57" y="513512"/>
            <a:ext cx="6822286" cy="4379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30D0982-1DE7-90B5-212D-A876C996137F}"/>
              </a:ext>
            </a:extLst>
          </p:cNvPr>
          <p:cNvSpPr txBox="1"/>
          <p:nvPr/>
        </p:nvSpPr>
        <p:spPr>
          <a:xfrm>
            <a:off x="2636732" y="5189148"/>
            <a:ext cx="6918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Gill Sans MT" panose="020B0502020104020203" pitchFamily="34" charset="0"/>
                <a:ea typeface="Roboto" panose="02000000000000000000" pitchFamily="2" charset="0"/>
                <a:cs typeface="Helvetica" panose="020B0604020202020204" pitchFamily="34" charset="0"/>
              </a:rPr>
              <a:t>Entwicklungsbeginn 1989 von Tim Berners-Lee</a:t>
            </a:r>
            <a:endParaRPr lang="de-DE" sz="2000" b="1" dirty="0">
              <a:solidFill>
                <a:srgbClr val="21DCA7"/>
              </a:solidFill>
              <a:latin typeface="Gill Sans MT" panose="020B0502020104020203" pitchFamily="34" charset="0"/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7A3A3A-7F7C-341F-FC82-BC06ECAFB584}"/>
              </a:ext>
            </a:extLst>
          </p:cNvPr>
          <p:cNvSpPr txBox="1"/>
          <p:nvPr/>
        </p:nvSpPr>
        <p:spPr>
          <a:xfrm>
            <a:off x="2684859" y="5707974"/>
            <a:ext cx="6822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Begründer des World Wide Web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Direktor des World Wide Web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Consortium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(W3C)</a:t>
            </a:r>
            <a:endParaRPr lang="de-DE" sz="1600" dirty="0">
              <a:solidFill>
                <a:srgbClr val="21DCA7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5D58A4-F8FF-7C7E-F602-F941CB084FCD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77BBE3D-A7D3-DF4D-55A2-A851544F7CAA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B8EDF660-282A-DACA-A323-43FD6B7EF633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3C5514C-F504-F02F-327A-01893B8D4602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69686-E002-52B8-5CA9-998F43AF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17E090F-DCAB-9B7A-F57F-B8C28E782B52}"/>
              </a:ext>
            </a:extLst>
          </p:cNvPr>
          <p:cNvSpPr txBox="1"/>
          <p:nvPr/>
        </p:nvSpPr>
        <p:spPr>
          <a:xfrm>
            <a:off x="1303658" y="2540960"/>
            <a:ext cx="9263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&lt;</a:t>
            </a:r>
            <a:r>
              <a:rPr lang="de-DE" sz="4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tag</a:t>
            </a:r>
            <a:r>
              <a:rPr lang="de-DE" sz="44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&gt;   </a:t>
            </a:r>
            <a:r>
              <a:rPr lang="de-DE" sz="44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Inhalt</a:t>
            </a:r>
            <a:r>
              <a:rPr lang="de-DE" sz="44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  &lt;/</a:t>
            </a:r>
            <a:r>
              <a:rPr lang="de-DE" sz="4400" b="1" dirty="0">
                <a:solidFill>
                  <a:srgbClr val="21DCA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tag</a:t>
            </a:r>
            <a:r>
              <a:rPr lang="de-DE" sz="44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&gt;</a:t>
            </a:r>
            <a:endParaRPr lang="de-DE" sz="4400" b="1" dirty="0">
              <a:solidFill>
                <a:srgbClr val="21DCA7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1F2EA05-8389-894A-8B7D-000BF697E4F8}"/>
              </a:ext>
            </a:extLst>
          </p:cNvPr>
          <p:cNvGrpSpPr/>
          <p:nvPr/>
        </p:nvGrpSpPr>
        <p:grpSpPr>
          <a:xfrm>
            <a:off x="3380872" y="1405265"/>
            <a:ext cx="5105402" cy="898494"/>
            <a:chOff x="3380872" y="1405265"/>
            <a:chExt cx="5105402" cy="898494"/>
          </a:xfrm>
        </p:grpSpPr>
        <p:sp>
          <p:nvSpPr>
            <p:cNvPr id="10" name="Geschweifte Klammer links 9">
              <a:extLst>
                <a:ext uri="{FF2B5EF4-FFF2-40B4-BE49-F238E27FC236}">
                  <a16:creationId xmlns:a16="http://schemas.microsoft.com/office/drawing/2014/main" id="{87529494-3026-5337-FD93-A37C62E11A72}"/>
                </a:ext>
              </a:extLst>
            </p:cNvPr>
            <p:cNvSpPr/>
            <p:nvPr/>
          </p:nvSpPr>
          <p:spPr>
            <a:xfrm rot="5400000">
              <a:off x="5805236" y="-377279"/>
              <a:ext cx="256674" cy="5105402"/>
            </a:xfrm>
            <a:prstGeom prst="leftBrac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3672630-B252-B61D-6605-81368FBBAC36}"/>
                </a:ext>
              </a:extLst>
            </p:cNvPr>
            <p:cNvSpPr txBox="1"/>
            <p:nvPr/>
          </p:nvSpPr>
          <p:spPr>
            <a:xfrm>
              <a:off x="5089475" y="1405265"/>
              <a:ext cx="1688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ELEMENT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E4756C-9B7E-E6FD-576C-00229272CBC1}"/>
              </a:ext>
            </a:extLst>
          </p:cNvPr>
          <p:cNvGrpSpPr/>
          <p:nvPr/>
        </p:nvGrpSpPr>
        <p:grpSpPr>
          <a:xfrm>
            <a:off x="3040036" y="3547601"/>
            <a:ext cx="2145515" cy="1017093"/>
            <a:chOff x="3040036" y="3547601"/>
            <a:chExt cx="2145515" cy="1017093"/>
          </a:xfrm>
        </p:grpSpPr>
        <p:sp>
          <p:nvSpPr>
            <p:cNvPr id="8" name="Geschweifte Klammer links 7">
              <a:extLst>
                <a:ext uri="{FF2B5EF4-FFF2-40B4-BE49-F238E27FC236}">
                  <a16:creationId xmlns:a16="http://schemas.microsoft.com/office/drawing/2014/main" id="{B5363BA9-3EC4-EF68-3E40-356BCA781049}"/>
                </a:ext>
              </a:extLst>
            </p:cNvPr>
            <p:cNvSpPr/>
            <p:nvPr/>
          </p:nvSpPr>
          <p:spPr>
            <a:xfrm rot="16200000">
              <a:off x="3984457" y="2944016"/>
              <a:ext cx="256674" cy="1463843"/>
            </a:xfrm>
            <a:prstGeom prst="leftBrac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177C0D9-F6F9-A3B1-6B8D-F8362E5A7CFF}"/>
                </a:ext>
              </a:extLst>
            </p:cNvPr>
            <p:cNvSpPr txBox="1"/>
            <p:nvPr/>
          </p:nvSpPr>
          <p:spPr>
            <a:xfrm>
              <a:off x="3040036" y="4041474"/>
              <a:ext cx="2145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ÖFFNEN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BA91B46-F51C-E355-B4FC-351008B6B35D}"/>
              </a:ext>
            </a:extLst>
          </p:cNvPr>
          <p:cNvGrpSpPr/>
          <p:nvPr/>
        </p:nvGrpSpPr>
        <p:grpSpPr>
          <a:xfrm>
            <a:off x="6577321" y="3547602"/>
            <a:ext cx="2145515" cy="1017092"/>
            <a:chOff x="6577321" y="3547602"/>
            <a:chExt cx="2145515" cy="1017092"/>
          </a:xfrm>
        </p:grpSpPr>
        <p:sp>
          <p:nvSpPr>
            <p:cNvPr id="9" name="Geschweifte Klammer links 8">
              <a:extLst>
                <a:ext uri="{FF2B5EF4-FFF2-40B4-BE49-F238E27FC236}">
                  <a16:creationId xmlns:a16="http://schemas.microsoft.com/office/drawing/2014/main" id="{44B9FB35-2284-C3D5-9526-DFAEF368C8D6}"/>
                </a:ext>
              </a:extLst>
            </p:cNvPr>
            <p:cNvSpPr/>
            <p:nvPr/>
          </p:nvSpPr>
          <p:spPr>
            <a:xfrm rot="16200000">
              <a:off x="7521742" y="2944017"/>
              <a:ext cx="256674" cy="1463843"/>
            </a:xfrm>
            <a:prstGeom prst="leftBrac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4BC01C1-E8C4-07A4-CE6A-DE64C2603263}"/>
                </a:ext>
              </a:extLst>
            </p:cNvPr>
            <p:cNvSpPr txBox="1"/>
            <p:nvPr/>
          </p:nvSpPr>
          <p:spPr>
            <a:xfrm>
              <a:off x="6577321" y="4041474"/>
              <a:ext cx="2145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rPr>
                <a:t>SCHLIEßEN</a:t>
              </a:r>
              <a:endParaRPr lang="de-DE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2BA995F0-881F-B634-FD59-4A27C5DF33A1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C184C5-A4F3-EB1F-0978-5F875D71381E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73A2511-52AF-606E-DFF7-ABFA548305C9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0F1E5DE-A0AF-3A62-558D-6C799CD8CEB9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68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A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2B5AB-DFEE-AC79-0BFA-B157AD233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008457E-E01A-1305-C20C-75EA85F3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204866"/>
            <a:ext cx="6258798" cy="24482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617BE01-672E-839A-26C3-C85BC0CDD79B}"/>
              </a:ext>
            </a:extLst>
          </p:cNvPr>
          <p:cNvSpPr/>
          <p:nvPr/>
        </p:nvSpPr>
        <p:spPr>
          <a:xfrm>
            <a:off x="317500" y="266700"/>
            <a:ext cx="11557000" cy="6299200"/>
          </a:xfrm>
          <a:prstGeom prst="rect">
            <a:avLst/>
          </a:prstGeom>
          <a:noFill/>
          <a:ln>
            <a:solidFill>
              <a:srgbClr val="E44D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F47F76F-D088-8834-9961-7F34F2BBF376}"/>
              </a:ext>
            </a:extLst>
          </p:cNvPr>
          <p:cNvGrpSpPr/>
          <p:nvPr/>
        </p:nvGrpSpPr>
        <p:grpSpPr>
          <a:xfrm>
            <a:off x="10262214" y="6310598"/>
            <a:ext cx="1367193" cy="496834"/>
            <a:chOff x="10262214" y="6310598"/>
            <a:chExt cx="1367193" cy="4968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B5419BCE-7FBF-7B56-2C8F-66CF8ECBCF72}"/>
                </a:ext>
              </a:extLst>
            </p:cNvPr>
            <p:cNvSpPr/>
            <p:nvPr/>
          </p:nvSpPr>
          <p:spPr>
            <a:xfrm>
              <a:off x="10414000" y="6310598"/>
              <a:ext cx="1063623" cy="496834"/>
            </a:xfrm>
            <a:prstGeom prst="rect">
              <a:avLst/>
            </a:prstGeom>
            <a:solidFill>
              <a:srgbClr val="111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18552DE-6CB0-7FCD-5A51-D3D8A07ADF6D}"/>
                </a:ext>
              </a:extLst>
            </p:cNvPr>
            <p:cNvSpPr txBox="1"/>
            <p:nvPr/>
          </p:nvSpPr>
          <p:spPr>
            <a:xfrm>
              <a:off x="10262214" y="6310598"/>
              <a:ext cx="136719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b="1" dirty="0">
                  <a:solidFill>
                    <a:srgbClr val="E44D26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94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</Words>
  <Application>Microsoft Office PowerPoint</Application>
  <PresentationFormat>Breitbild</PresentationFormat>
  <Paragraphs>215</Paragraphs>
  <Slides>42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Aptos</vt:lpstr>
      <vt:lpstr>Aptos Display</vt:lpstr>
      <vt:lpstr>arial</vt:lpstr>
      <vt:lpstr>arial</vt:lpstr>
      <vt:lpstr>Calibri</vt:lpstr>
      <vt:lpstr>Gill Sans MT</vt:lpstr>
      <vt:lpstr>Google Sans</vt:lpstr>
      <vt:lpstr>inherit</vt:lpstr>
      <vt:lpstr>Linux Libertine</vt:lpstr>
      <vt:lpstr>Segoe UI Emoji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Silas Stöhr</dc:creator>
  <cp:lastModifiedBy>Silas Stöhr</cp:lastModifiedBy>
  <cp:revision>76</cp:revision>
  <dcterms:created xsi:type="dcterms:W3CDTF">2023-12-24T12:54:22Z</dcterms:created>
  <dcterms:modified xsi:type="dcterms:W3CDTF">2024-02-16T13:09:09Z</dcterms:modified>
</cp:coreProperties>
</file>